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2" r:id="rId2"/>
  </p:sldMasterIdLst>
  <p:notesMasterIdLst>
    <p:notesMasterId r:id="rId59"/>
  </p:notesMasterIdLst>
  <p:sldIdLst>
    <p:sldId id="382" r:id="rId3"/>
    <p:sldId id="383" r:id="rId4"/>
    <p:sldId id="348" r:id="rId5"/>
    <p:sldId id="393" r:id="rId6"/>
    <p:sldId id="264" r:id="rId7"/>
    <p:sldId id="349" r:id="rId8"/>
    <p:sldId id="394" r:id="rId9"/>
    <p:sldId id="341" r:id="rId10"/>
    <p:sldId id="337" r:id="rId11"/>
    <p:sldId id="387" r:id="rId12"/>
    <p:sldId id="342" r:id="rId13"/>
    <p:sldId id="390" r:id="rId14"/>
    <p:sldId id="343" r:id="rId15"/>
    <p:sldId id="344" r:id="rId16"/>
    <p:sldId id="388" r:id="rId17"/>
    <p:sldId id="345" r:id="rId18"/>
    <p:sldId id="346" r:id="rId19"/>
    <p:sldId id="347" r:id="rId20"/>
    <p:sldId id="360" r:id="rId21"/>
    <p:sldId id="361" r:id="rId22"/>
    <p:sldId id="371" r:id="rId23"/>
    <p:sldId id="372" r:id="rId24"/>
    <p:sldId id="373" r:id="rId25"/>
    <p:sldId id="374" r:id="rId26"/>
    <p:sldId id="352" r:id="rId27"/>
    <p:sldId id="351" r:id="rId28"/>
    <p:sldId id="335" r:id="rId29"/>
    <p:sldId id="353" r:id="rId30"/>
    <p:sldId id="340" r:id="rId31"/>
    <p:sldId id="362" r:id="rId32"/>
    <p:sldId id="338" r:id="rId33"/>
    <p:sldId id="363" r:id="rId34"/>
    <p:sldId id="364" r:id="rId35"/>
    <p:sldId id="365" r:id="rId36"/>
    <p:sldId id="366" r:id="rId37"/>
    <p:sldId id="355" r:id="rId38"/>
    <p:sldId id="356" r:id="rId39"/>
    <p:sldId id="391" r:id="rId40"/>
    <p:sldId id="367" r:id="rId41"/>
    <p:sldId id="392" r:id="rId42"/>
    <p:sldId id="339" r:id="rId43"/>
    <p:sldId id="357" r:id="rId44"/>
    <p:sldId id="384" r:id="rId45"/>
    <p:sldId id="368" r:id="rId46"/>
    <p:sldId id="389" r:id="rId47"/>
    <p:sldId id="358" r:id="rId48"/>
    <p:sldId id="359" r:id="rId49"/>
    <p:sldId id="370" r:id="rId50"/>
    <p:sldId id="375" r:id="rId51"/>
    <p:sldId id="376" r:id="rId52"/>
    <p:sldId id="386" r:id="rId53"/>
    <p:sldId id="377" r:id="rId54"/>
    <p:sldId id="378" r:id="rId55"/>
    <p:sldId id="379" r:id="rId56"/>
    <p:sldId id="380" r:id="rId57"/>
    <p:sldId id="381" r:id="rId5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Calibri Light" panose="020F0302020204030204" pitchFamily="34" charset="0"/>
      <p:regular r:id="rId64"/>
      <p:italic r:id="rId65"/>
    </p:embeddedFont>
    <p:embeddedFont>
      <p:font typeface="Helvetica Neue Light" panose="020B0604020202020204" charset="0"/>
      <p:regular r:id="rId66"/>
      <p:bold r:id="rId67"/>
      <p:italic r:id="rId68"/>
      <p:boldItalic r:id="rId69"/>
    </p:embeddedFont>
    <p:embeddedFont>
      <p:font typeface="Raleway" panose="020B0604020202020204" charset="0"/>
      <p:regular r:id="rId70"/>
      <p:bold r:id="rId71"/>
      <p:italic r:id="rId72"/>
      <p:boldItalic r:id="rId7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93" roundtripDataSignature="AMtx7mjYpgKTPqfbiBuB+gmuWTbG8AlH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C69CD2-AED0-4060-AC74-EF0BF0D426A1}">
  <a:tblStyle styleId="{4FC69CD2-AED0-4060-AC74-EF0BF0D426A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0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132" y="3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7.fntdata"/><Relationship Id="rId5" Type="http://schemas.openxmlformats.org/officeDocument/2006/relationships/slide" Target="slides/slide3.xml"/><Relationship Id="rId61" Type="http://schemas.openxmlformats.org/officeDocument/2006/relationships/font" Target="fonts/font2.fntdata"/><Relationship Id="rId95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3.fntdata"/><Relationship Id="rId93" Type="http://customschemas.google.com/relationships/presentationmetadata" Target="meta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font" Target="fonts/font14.fntdata"/><Relationship Id="rId9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97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5222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93528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07036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2038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3993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12345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1363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3485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98419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66330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3155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4453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69500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4771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075610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0392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028583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786509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04846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8381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43351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05199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38605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565823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736677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928909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62367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487970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60806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68375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273487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46948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2390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69149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27172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23605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11928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00777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6911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50090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549674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626769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5425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81767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378787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565115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5438143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4765199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084873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9363499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67203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5141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6682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36514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3071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9"/>
          <p:cNvSpPr txBox="1">
            <a:spLocks noGrp="1"/>
          </p:cNvSpPr>
          <p:nvPr>
            <p:ph type="title"/>
          </p:nvPr>
        </p:nvSpPr>
        <p:spPr>
          <a:xfrm>
            <a:off x="457200" y="246948"/>
            <a:ext cx="57634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69"/>
          <p:cNvSpPr txBox="1">
            <a:spLocks noGrp="1"/>
          </p:cNvSpPr>
          <p:nvPr>
            <p:ph type="body" idx="1"/>
          </p:nvPr>
        </p:nvSpPr>
        <p:spPr>
          <a:xfrm>
            <a:off x="457200" y="1058405"/>
            <a:ext cx="5763491" cy="3946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  <a:defRPr sz="20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F0F1B6-0CD1-4C02-9822-E9B14D9C7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69F83B1-CE6C-4678-8C3A-4289017EF3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08B23A-5671-4773-BEF4-0B24CE929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3CAA49-DB08-4A0C-B514-B872F8979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590-A080-47FC-8881-7650B570BA61}" type="datetimeFigureOut">
              <a:rPr lang="es-ES_tradnl" smtClean="0"/>
              <a:t>16/03/2021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5B0E1C-1FA6-4631-AC56-F6B7BE48D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46FF2D-55F1-4981-868E-F342F6FFD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852A-DDAB-4B9B-9343-EB3224296D1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4710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C49F9B-3385-4525-AA59-A205174D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98A5C4-0238-4F65-BAEB-1C2F9A891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5406C4-D9D5-403A-BD19-3491946D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590-A080-47FC-8881-7650B570BA61}" type="datetimeFigureOut">
              <a:rPr lang="es-ES_tradnl" smtClean="0"/>
              <a:t>16/03/2021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15526B-E118-4EB2-B7EA-FC96EBE77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37904-0CD6-4837-90ED-8E103232B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852A-DDAB-4B9B-9343-EB3224296D1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64290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03EA3D2-95B9-4AAF-B619-7A5D5D601F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064480-D129-404D-BD62-D9E217F07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88740C-613B-4C95-8631-20FFCCF6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590-A080-47FC-8881-7650B570BA61}" type="datetimeFigureOut">
              <a:rPr lang="es-ES_tradnl" smtClean="0"/>
              <a:t>16/03/2021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8C457D-0F63-4AB4-A82F-5772820E7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546EEB-08B8-4F6B-BF25-0D1B68D77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852A-DDAB-4B9B-9343-EB3224296D1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885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D5F22-2F64-40B3-B0F3-FD6C922BE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19A1B8-93A6-4B45-8B9F-607399E7F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3B8B26-FB25-4424-939F-363F2DBCD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590-A080-47FC-8881-7650B570BA61}" type="datetimeFigureOut">
              <a:rPr lang="es-ES_tradnl" smtClean="0"/>
              <a:t>16/03/2021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9BEBD9-DC41-4D59-B2C2-D94D9724F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71C3CF-C995-4F1B-8694-47AD35454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852A-DDAB-4B9B-9343-EB3224296D1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1961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AAF0AE-33B6-4EFE-9854-26F998BA9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CDE2D5-CC03-43AD-ABB9-1779237DA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8CF854-43AC-486B-8A60-AA9F2A1CB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590-A080-47FC-8881-7650B570BA61}" type="datetimeFigureOut">
              <a:rPr lang="es-ES_tradnl" smtClean="0"/>
              <a:t>16/03/2021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370FD7-420B-4DB8-8A4D-3EF4856CC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D12453-E331-4110-B90C-DC5D2276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852A-DDAB-4B9B-9343-EB3224296D1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98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0E5DFB-2137-4ED7-A787-3C87B3EE9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EE7374-4AD4-4270-B813-6FB854B3B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323C0F-DEE3-49E2-A171-1A175C19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590-A080-47FC-8881-7650B570BA61}" type="datetimeFigureOut">
              <a:rPr lang="es-ES_tradnl" smtClean="0"/>
              <a:t>16/03/2021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8583EA-68AC-49C1-B997-6CAB9D13D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E2D87B-B1ED-410D-B78F-04E72472D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852A-DDAB-4B9B-9343-EB3224296D1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582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6EFF30-7161-4067-ABE8-90610A98B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1DFDB2-9B97-4649-AE34-4D5272BA4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11B1F0-135C-470E-B5B5-5C6C2944B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A6BB60-494C-4095-A602-356915A1E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590-A080-47FC-8881-7650B570BA61}" type="datetimeFigureOut">
              <a:rPr lang="es-ES_tradnl" smtClean="0"/>
              <a:t>16/03/2021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262EA6-D89D-44E2-94F6-4E9B542F1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CC262B-814C-49D5-930A-902493A20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852A-DDAB-4B9B-9343-EB3224296D1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979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5F2BB-6165-444E-812D-DA7385167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F158C0-AE57-47A0-9EE9-FEEBE9439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DF4277-8650-483A-BC94-74823587B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AA4F5C6-00CC-402A-999F-85F6A2205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47A0F7-FC24-4830-B7CA-C70970005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14C114-3820-4D6C-8452-10F7A4881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590-A080-47FC-8881-7650B570BA61}" type="datetimeFigureOut">
              <a:rPr lang="es-ES_tradnl" smtClean="0"/>
              <a:t>16/03/2021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C529026-7D89-430A-81E5-327367EE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D761C5A-0AF0-4577-888B-093DB113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852A-DDAB-4B9B-9343-EB3224296D1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3010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DDBD9B-CC42-4843-A249-5608F4AF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91E2058-F44A-4A4F-905C-DE7EC2E4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590-A080-47FC-8881-7650B570BA61}" type="datetimeFigureOut">
              <a:rPr lang="es-ES_tradnl" smtClean="0"/>
              <a:t>16/03/2021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621696A-346F-43FC-A54B-C99BB5C37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11610A-63A1-4830-928B-47151624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852A-DDAB-4B9B-9343-EB3224296D1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797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6DEC943-881E-41D5-AC42-25C0B0D0D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590-A080-47FC-8881-7650B570BA61}" type="datetimeFigureOut">
              <a:rPr lang="es-ES_tradnl" smtClean="0"/>
              <a:t>16/03/2021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92DD2C1-F9AE-4157-B43D-2C5D7E390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7E3520-ABD4-42EA-9CDA-57889301D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852A-DDAB-4B9B-9343-EB3224296D1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075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B50570-354F-4AE1-A15C-0F305E17B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79BB29-ED3E-4AAD-92EF-677FD7E3A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E5FFDA-D12E-465B-A0B7-849048580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8BF098-0CCA-46E2-B4BA-71D2657DC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590-A080-47FC-8881-7650B570BA61}" type="datetimeFigureOut">
              <a:rPr lang="es-ES_tradnl" smtClean="0"/>
              <a:t>16/03/2021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AF6668-33B6-4FDD-B27C-93C7EFD8C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CEEE2F-93D1-456F-A7CA-D0374C7AC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852A-DDAB-4B9B-9343-EB3224296D1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0588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7"/>
          <p:cNvSpPr txBox="1"/>
          <p:nvPr/>
        </p:nvSpPr>
        <p:spPr>
          <a:xfrm>
            <a:off x="6473952" y="4809744"/>
            <a:ext cx="2569464" cy="333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None/>
            </a:pPr>
            <a:r>
              <a:rPr lang="es-ES" sz="12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www.tatianasaldivia.com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C3F002E-CFCE-4F26-854F-853A76C3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660E3B-57E8-4BC6-9E68-AD7636510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ES_tradnl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AC3DA4-C0C8-425A-8D09-F8CA95910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D7590-A080-47FC-8881-7650B570BA61}" type="datetimeFigureOut">
              <a:rPr lang="es-ES_tradnl" smtClean="0"/>
              <a:t>16/03/2021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30565-AC06-4D0D-8926-4CAA68129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4A6BE6-C976-41D8-A0A7-8D858CC2A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3852A-DDAB-4B9B-9343-EB3224296D1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820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saldivia@icloud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25;p3">
            <a:extLst>
              <a:ext uri="{FF2B5EF4-FFF2-40B4-BE49-F238E27FC236}">
                <a16:creationId xmlns:a16="http://schemas.microsoft.com/office/drawing/2014/main" id="{D95BCD9A-2A70-4352-903F-5513B645416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6209" y="57228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25;p3">
            <a:extLst>
              <a:ext uri="{FF2B5EF4-FFF2-40B4-BE49-F238E27FC236}">
                <a16:creationId xmlns:a16="http://schemas.microsoft.com/office/drawing/2014/main" id="{2D6102E3-83A9-4A9A-9BDD-BDEACCEB4BD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1607" y="2649217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25;p3">
            <a:extLst>
              <a:ext uri="{FF2B5EF4-FFF2-40B4-BE49-F238E27FC236}">
                <a16:creationId xmlns:a16="http://schemas.microsoft.com/office/drawing/2014/main" id="{EB4317B8-9A33-412A-BAC0-C1AA5A79D8A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0497" y="900949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65794" y="1110673"/>
            <a:ext cx="3041315" cy="2907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>
            <a:spLocks noGrp="1"/>
          </p:cNvSpPr>
          <p:nvPr>
            <p:ph type="body" idx="1"/>
          </p:nvPr>
        </p:nvSpPr>
        <p:spPr>
          <a:xfrm>
            <a:off x="3486316" y="2012326"/>
            <a:ext cx="2235750" cy="211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0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Trabajo final</a:t>
            </a:r>
            <a:endParaRPr dirty="0"/>
          </a:p>
        </p:txBody>
      </p:sp>
      <p:pic>
        <p:nvPicPr>
          <p:cNvPr id="125" name="Google Shape;12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623" y="3968703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9890" y="4072548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3791" y="746369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4230" y="2470326"/>
            <a:ext cx="947066" cy="92717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32;p3">
            <a:extLst>
              <a:ext uri="{FF2B5EF4-FFF2-40B4-BE49-F238E27FC236}">
                <a16:creationId xmlns:a16="http://schemas.microsoft.com/office/drawing/2014/main" id="{DAE0DA2C-B215-4A84-8C73-BE5A9FB136FA}"/>
              </a:ext>
            </a:extLst>
          </p:cNvPr>
          <p:cNvSpPr txBox="1"/>
          <p:nvPr/>
        </p:nvSpPr>
        <p:spPr>
          <a:xfrm>
            <a:off x="5059067" y="4189884"/>
            <a:ext cx="853681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Motivación y premio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34;p3">
            <a:extLst>
              <a:ext uri="{FF2B5EF4-FFF2-40B4-BE49-F238E27FC236}">
                <a16:creationId xmlns:a16="http://schemas.microsoft.com/office/drawing/2014/main" id="{3AC272B0-3478-4ADB-8886-1CCF8D1AA419}"/>
              </a:ext>
            </a:extLst>
          </p:cNvPr>
          <p:cNvSpPr txBox="1"/>
          <p:nvPr/>
        </p:nvSpPr>
        <p:spPr>
          <a:xfrm>
            <a:off x="5967189" y="1055862"/>
            <a:ext cx="853681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Conoce a tu vendedor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35;p3">
            <a:extLst>
              <a:ext uri="{FF2B5EF4-FFF2-40B4-BE49-F238E27FC236}">
                <a16:creationId xmlns:a16="http://schemas.microsoft.com/office/drawing/2014/main" id="{113FEFD2-A902-4104-9ECE-B1D031418EFE}"/>
              </a:ext>
            </a:extLst>
          </p:cNvPr>
          <p:cNvSpPr txBox="1"/>
          <p:nvPr/>
        </p:nvSpPr>
        <p:spPr>
          <a:xfrm>
            <a:off x="6353274" y="2758336"/>
            <a:ext cx="85368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  <a:b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Plantéale un objetivo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36;p3">
            <a:extLst>
              <a:ext uri="{FF2B5EF4-FFF2-40B4-BE49-F238E27FC236}">
                <a16:creationId xmlns:a16="http://schemas.microsoft.com/office/drawing/2014/main" id="{725D0E96-B00D-4E9D-A1B0-CC5BC15C5E28}"/>
              </a:ext>
            </a:extLst>
          </p:cNvPr>
          <p:cNvSpPr txBox="1"/>
          <p:nvPr/>
        </p:nvSpPr>
        <p:spPr>
          <a:xfrm>
            <a:off x="4156209" y="108373"/>
            <a:ext cx="853681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Escoge un vendedor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37;p3">
            <a:extLst>
              <a:ext uri="{FF2B5EF4-FFF2-40B4-BE49-F238E27FC236}">
                <a16:creationId xmlns:a16="http://schemas.microsoft.com/office/drawing/2014/main" id="{EBE682B7-F994-4CED-A2E6-B379BDDA9E0A}"/>
              </a:ext>
            </a:extLst>
          </p:cNvPr>
          <p:cNvSpPr txBox="1"/>
          <p:nvPr/>
        </p:nvSpPr>
        <p:spPr>
          <a:xfrm>
            <a:off x="2480774" y="900949"/>
            <a:ext cx="853681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7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Evaluación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38;p3">
            <a:extLst>
              <a:ext uri="{FF2B5EF4-FFF2-40B4-BE49-F238E27FC236}">
                <a16:creationId xmlns:a16="http://schemas.microsoft.com/office/drawing/2014/main" id="{61482443-CBFA-4FB9-A91A-C38A72E0A6E5}"/>
              </a:ext>
            </a:extLst>
          </p:cNvPr>
          <p:cNvSpPr txBox="1"/>
          <p:nvPr/>
        </p:nvSpPr>
        <p:spPr>
          <a:xfrm>
            <a:off x="2000922" y="2649217"/>
            <a:ext cx="853681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6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Seguimiento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132;p3">
            <a:extLst>
              <a:ext uri="{FF2B5EF4-FFF2-40B4-BE49-F238E27FC236}">
                <a16:creationId xmlns:a16="http://schemas.microsoft.com/office/drawing/2014/main" id="{B091344F-9B6C-414E-9A5D-851C46CDB4E2}"/>
              </a:ext>
            </a:extLst>
          </p:cNvPr>
          <p:cNvSpPr txBox="1"/>
          <p:nvPr/>
        </p:nvSpPr>
        <p:spPr>
          <a:xfrm>
            <a:off x="3112486" y="4211555"/>
            <a:ext cx="853681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Plan de acción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141;p3">
            <a:extLst>
              <a:ext uri="{FF2B5EF4-FFF2-40B4-BE49-F238E27FC236}">
                <a16:creationId xmlns:a16="http://schemas.microsoft.com/office/drawing/2014/main" id="{ACEF740F-C60C-4320-A554-4E6015DB15E4}"/>
              </a:ext>
            </a:extLst>
          </p:cNvPr>
          <p:cNvSpPr txBox="1"/>
          <p:nvPr/>
        </p:nvSpPr>
        <p:spPr>
          <a:xfrm>
            <a:off x="-1" y="57637"/>
            <a:ext cx="2778101" cy="759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000"/>
              <a:buFont typeface="Arial"/>
              <a:buNone/>
            </a:pPr>
            <a:r>
              <a:rPr lang="es-ES" sz="2000" b="0" i="0" u="none" strike="noStrike" cap="none" dirty="0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</a:rPr>
              <a:t>Coaching de ventas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9300F71-2432-4EC8-B477-5F2503538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9310" y="1771879"/>
            <a:ext cx="1505379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18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1D77535-A22F-4DF3-B462-0542ED393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59" y="347387"/>
            <a:ext cx="7252377" cy="4141821"/>
          </a:xfrm>
          <a:prstGeom prst="rect">
            <a:avLst/>
          </a:prstGeom>
        </p:spPr>
      </p:pic>
      <p:graphicFrame>
        <p:nvGraphicFramePr>
          <p:cNvPr id="15" name="Google Shape;235;p9">
            <a:extLst>
              <a:ext uri="{FF2B5EF4-FFF2-40B4-BE49-F238E27FC236}">
                <a16:creationId xmlns:a16="http://schemas.microsoft.com/office/drawing/2014/main" id="{0D588896-CB2D-4EDB-AAA2-7FE41FF404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2270382"/>
              </p:ext>
            </p:extLst>
          </p:nvPr>
        </p:nvGraphicFramePr>
        <p:xfrm>
          <a:off x="2968666" y="1501413"/>
          <a:ext cx="1817826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817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Google Shape;236;p9">
            <a:extLst>
              <a:ext uri="{FF2B5EF4-FFF2-40B4-BE49-F238E27FC236}">
                <a16:creationId xmlns:a16="http://schemas.microsoft.com/office/drawing/2014/main" id="{88325455-3780-410E-BE97-0B03C24A6CB8}"/>
              </a:ext>
            </a:extLst>
          </p:cNvPr>
          <p:cNvSpPr txBox="1"/>
          <p:nvPr/>
        </p:nvSpPr>
        <p:spPr>
          <a:xfrm>
            <a:off x="3078278" y="1592085"/>
            <a:ext cx="123167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" name="Google Shape;235;p9">
            <a:extLst>
              <a:ext uri="{FF2B5EF4-FFF2-40B4-BE49-F238E27FC236}">
                <a16:creationId xmlns:a16="http://schemas.microsoft.com/office/drawing/2014/main" id="{8481699E-492D-4B71-8734-D30C3FE974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668496"/>
              </p:ext>
            </p:extLst>
          </p:nvPr>
        </p:nvGraphicFramePr>
        <p:xfrm>
          <a:off x="4958879" y="1508886"/>
          <a:ext cx="1817826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817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Google Shape;236;p9">
            <a:extLst>
              <a:ext uri="{FF2B5EF4-FFF2-40B4-BE49-F238E27FC236}">
                <a16:creationId xmlns:a16="http://schemas.microsoft.com/office/drawing/2014/main" id="{44027176-880B-4D17-876B-9BC7BB179EEC}"/>
              </a:ext>
            </a:extLst>
          </p:cNvPr>
          <p:cNvSpPr txBox="1"/>
          <p:nvPr/>
        </p:nvSpPr>
        <p:spPr>
          <a:xfrm>
            <a:off x="5068491" y="1599558"/>
            <a:ext cx="123167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" name="Google Shape;235;p9">
            <a:extLst>
              <a:ext uri="{FF2B5EF4-FFF2-40B4-BE49-F238E27FC236}">
                <a16:creationId xmlns:a16="http://schemas.microsoft.com/office/drawing/2014/main" id="{ABBED890-7D9C-4905-8EA5-8C094E7BC4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6107419"/>
              </p:ext>
            </p:extLst>
          </p:nvPr>
        </p:nvGraphicFramePr>
        <p:xfrm>
          <a:off x="3017881" y="2993023"/>
          <a:ext cx="1817826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817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Google Shape;236;p9">
            <a:extLst>
              <a:ext uri="{FF2B5EF4-FFF2-40B4-BE49-F238E27FC236}">
                <a16:creationId xmlns:a16="http://schemas.microsoft.com/office/drawing/2014/main" id="{978FD543-909F-4843-B5E4-63CA7B97251E}"/>
              </a:ext>
            </a:extLst>
          </p:cNvPr>
          <p:cNvSpPr txBox="1"/>
          <p:nvPr/>
        </p:nvSpPr>
        <p:spPr>
          <a:xfrm>
            <a:off x="3127493" y="3083695"/>
            <a:ext cx="123167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" name="Google Shape;235;p9">
            <a:extLst>
              <a:ext uri="{FF2B5EF4-FFF2-40B4-BE49-F238E27FC236}">
                <a16:creationId xmlns:a16="http://schemas.microsoft.com/office/drawing/2014/main" id="{AC705E74-1FEF-4B7F-8DC5-C8C5B8B016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9026188"/>
              </p:ext>
            </p:extLst>
          </p:nvPr>
        </p:nvGraphicFramePr>
        <p:xfrm>
          <a:off x="4958879" y="2989804"/>
          <a:ext cx="1817826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817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Google Shape;236;p9">
            <a:extLst>
              <a:ext uri="{FF2B5EF4-FFF2-40B4-BE49-F238E27FC236}">
                <a16:creationId xmlns:a16="http://schemas.microsoft.com/office/drawing/2014/main" id="{9B0F3BA2-57B0-41C2-BD64-44A95B27FCF0}"/>
              </a:ext>
            </a:extLst>
          </p:cNvPr>
          <p:cNvSpPr txBox="1"/>
          <p:nvPr/>
        </p:nvSpPr>
        <p:spPr>
          <a:xfrm>
            <a:off x="5068491" y="3080476"/>
            <a:ext cx="123167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F6EE351-B4FD-445F-A14D-363C76F8995A}"/>
              </a:ext>
            </a:extLst>
          </p:cNvPr>
          <p:cNvSpPr txBox="1"/>
          <p:nvPr/>
        </p:nvSpPr>
        <p:spPr>
          <a:xfrm rot="16200000">
            <a:off x="1530973" y="1807353"/>
            <a:ext cx="12517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200" b="0" i="0" u="none" strike="noStrike" dirty="0">
                <a:solidFill>
                  <a:srgbClr val="000000"/>
                </a:solidFill>
                <a:effectLst/>
                <a:latin typeface="Open light"/>
              </a:rPr>
              <a:t>Conocido por mí</a:t>
            </a:r>
            <a:endParaRPr lang="es-ES_tradnl" sz="1200" dirty="0">
              <a:latin typeface="Open light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C15E4A2-D711-4194-808A-059860B54724}"/>
              </a:ext>
            </a:extLst>
          </p:cNvPr>
          <p:cNvSpPr txBox="1"/>
          <p:nvPr/>
        </p:nvSpPr>
        <p:spPr>
          <a:xfrm rot="16200000">
            <a:off x="6662937" y="1875992"/>
            <a:ext cx="12517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200" b="0" i="0" u="none" strike="noStrike" dirty="0">
                <a:solidFill>
                  <a:srgbClr val="000000"/>
                </a:solidFill>
                <a:effectLst/>
                <a:latin typeface="Open light"/>
              </a:rPr>
              <a:t>Conocido por mí</a:t>
            </a:r>
            <a:endParaRPr lang="es-ES_tradnl" sz="1200" dirty="0">
              <a:latin typeface="Open light"/>
            </a:endParaRPr>
          </a:p>
        </p:txBody>
      </p:sp>
    </p:spTree>
    <p:extLst>
      <p:ext uri="{BB962C8B-B14F-4D97-AF65-F5344CB8AC3E}">
        <p14:creationId xmlns:p14="http://schemas.microsoft.com/office/powerpoint/2010/main" val="906034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93383" y="-443936"/>
            <a:ext cx="6681576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2500" dirty="0">
                <a:solidFill>
                  <a:srgbClr val="008EDD"/>
                </a:solidFill>
              </a:rPr>
              <a:t>Fortalezas de Carácter.</a:t>
            </a:r>
            <a:endParaRPr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11F95A1-2673-4B63-A5A1-A06964219D55}"/>
              </a:ext>
            </a:extLst>
          </p:cNvPr>
          <p:cNvSpPr txBox="1"/>
          <p:nvPr/>
        </p:nvSpPr>
        <p:spPr>
          <a:xfrm>
            <a:off x="778286" y="1793277"/>
            <a:ext cx="46889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b="0" i="0" u="none" strike="noStrike">
                <a:solidFill>
                  <a:schemeClr val="tx1"/>
                </a:solidFill>
                <a:effectLst/>
              </a:rPr>
              <a:t>https://www.authentichappiness.sas.upenn.edu/es/home</a:t>
            </a:r>
            <a:endParaRPr lang="es-ES_tradnl" dirty="0">
              <a:solidFill>
                <a:schemeClr val="tx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C94621F-CE82-4E1F-A187-080A1D53B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80" y="2101054"/>
            <a:ext cx="4982270" cy="2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93383" y="-443936"/>
            <a:ext cx="6681576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2500" dirty="0">
                <a:solidFill>
                  <a:srgbClr val="008EDD"/>
                </a:solidFill>
              </a:rPr>
              <a:t>Fortalezas de Carácter.</a:t>
            </a:r>
            <a:endParaRPr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11F95A1-2673-4B63-A5A1-A06964219D55}"/>
              </a:ext>
            </a:extLst>
          </p:cNvPr>
          <p:cNvSpPr txBox="1"/>
          <p:nvPr/>
        </p:nvSpPr>
        <p:spPr>
          <a:xfrm>
            <a:off x="827147" y="4728006"/>
            <a:ext cx="46889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b="0" i="0" u="none" strike="noStrike" dirty="0">
                <a:solidFill>
                  <a:schemeClr val="tx1"/>
                </a:solidFill>
                <a:effectLst/>
              </a:rPr>
              <a:t>https://www.authentichappiness.sas.upenn.edu/es/home</a:t>
            </a:r>
            <a:endParaRPr lang="es-ES_tradnl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EBC01DD-9175-4B6E-938C-19E48A0E0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140" y="1672210"/>
            <a:ext cx="4145734" cy="293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4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93383" y="-443936"/>
            <a:ext cx="7726812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2500" dirty="0">
                <a:solidFill>
                  <a:srgbClr val="008EDD"/>
                </a:solidFill>
              </a:rPr>
              <a:t>Escribe las 5 principales fortalezas de carácter.</a:t>
            </a:r>
            <a:endParaRPr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graphicFrame>
        <p:nvGraphicFramePr>
          <p:cNvPr id="235" name="Google Shape;235;p9"/>
          <p:cNvGraphicFramePr/>
          <p:nvPr/>
        </p:nvGraphicFramePr>
        <p:xfrm>
          <a:off x="717862" y="2762602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6" name="Google Shape;236;p9"/>
          <p:cNvSpPr txBox="1"/>
          <p:nvPr/>
        </p:nvSpPr>
        <p:spPr>
          <a:xfrm>
            <a:off x="827475" y="2853274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Google Shape;235;p9">
            <a:extLst>
              <a:ext uri="{FF2B5EF4-FFF2-40B4-BE49-F238E27FC236}">
                <a16:creationId xmlns:a16="http://schemas.microsoft.com/office/drawing/2014/main" id="{1E86E180-B767-4A63-A7A7-A5667160FFF9}"/>
              </a:ext>
            </a:extLst>
          </p:cNvPr>
          <p:cNvGraphicFramePr/>
          <p:nvPr/>
        </p:nvGraphicFramePr>
        <p:xfrm>
          <a:off x="717862" y="3206199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Google Shape;236;p9">
            <a:extLst>
              <a:ext uri="{FF2B5EF4-FFF2-40B4-BE49-F238E27FC236}">
                <a16:creationId xmlns:a16="http://schemas.microsoft.com/office/drawing/2014/main" id="{049FD382-6524-4EE3-AE57-8C0DA711DCA7}"/>
              </a:ext>
            </a:extLst>
          </p:cNvPr>
          <p:cNvSpPr txBox="1"/>
          <p:nvPr/>
        </p:nvSpPr>
        <p:spPr>
          <a:xfrm>
            <a:off x="827475" y="3296871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Google Shape;235;p9">
            <a:extLst>
              <a:ext uri="{FF2B5EF4-FFF2-40B4-BE49-F238E27FC236}">
                <a16:creationId xmlns:a16="http://schemas.microsoft.com/office/drawing/2014/main" id="{BFBAB4FD-0524-4C3D-A38E-41441535D116}"/>
              </a:ext>
            </a:extLst>
          </p:cNvPr>
          <p:cNvGraphicFramePr/>
          <p:nvPr/>
        </p:nvGraphicFramePr>
        <p:xfrm>
          <a:off x="717862" y="2326095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Google Shape;236;p9">
            <a:extLst>
              <a:ext uri="{FF2B5EF4-FFF2-40B4-BE49-F238E27FC236}">
                <a16:creationId xmlns:a16="http://schemas.microsoft.com/office/drawing/2014/main" id="{DEB77A09-7988-494F-A4B1-8B9FA45C6BBD}"/>
              </a:ext>
            </a:extLst>
          </p:cNvPr>
          <p:cNvSpPr txBox="1"/>
          <p:nvPr/>
        </p:nvSpPr>
        <p:spPr>
          <a:xfrm>
            <a:off x="827475" y="2416767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" name="Google Shape;235;p9">
            <a:extLst>
              <a:ext uri="{FF2B5EF4-FFF2-40B4-BE49-F238E27FC236}">
                <a16:creationId xmlns:a16="http://schemas.microsoft.com/office/drawing/2014/main" id="{6E91CEF7-BC46-468E-81AC-A4A5E8168F0D}"/>
              </a:ext>
            </a:extLst>
          </p:cNvPr>
          <p:cNvGraphicFramePr/>
          <p:nvPr/>
        </p:nvGraphicFramePr>
        <p:xfrm>
          <a:off x="717862" y="3649796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Google Shape;236;p9">
            <a:extLst>
              <a:ext uri="{FF2B5EF4-FFF2-40B4-BE49-F238E27FC236}">
                <a16:creationId xmlns:a16="http://schemas.microsoft.com/office/drawing/2014/main" id="{983A49D9-C1A1-45AD-92F7-93B436849C8B}"/>
              </a:ext>
            </a:extLst>
          </p:cNvPr>
          <p:cNvSpPr txBox="1"/>
          <p:nvPr/>
        </p:nvSpPr>
        <p:spPr>
          <a:xfrm>
            <a:off x="827475" y="3740468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" name="Google Shape;235;p9">
            <a:extLst>
              <a:ext uri="{FF2B5EF4-FFF2-40B4-BE49-F238E27FC236}">
                <a16:creationId xmlns:a16="http://schemas.microsoft.com/office/drawing/2014/main" id="{AE73FD8C-181D-458A-864F-DD6834B09000}"/>
              </a:ext>
            </a:extLst>
          </p:cNvPr>
          <p:cNvGraphicFramePr/>
          <p:nvPr/>
        </p:nvGraphicFramePr>
        <p:xfrm>
          <a:off x="717862" y="4121163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Google Shape;236;p9">
            <a:extLst>
              <a:ext uri="{FF2B5EF4-FFF2-40B4-BE49-F238E27FC236}">
                <a16:creationId xmlns:a16="http://schemas.microsoft.com/office/drawing/2014/main" id="{B3B10EED-17B1-4BDF-B278-C26A9134615A}"/>
              </a:ext>
            </a:extLst>
          </p:cNvPr>
          <p:cNvSpPr txBox="1"/>
          <p:nvPr/>
        </p:nvSpPr>
        <p:spPr>
          <a:xfrm>
            <a:off x="827475" y="4211835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429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93383" y="-443936"/>
            <a:ext cx="6681576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2500" dirty="0">
                <a:solidFill>
                  <a:srgbClr val="008EDD"/>
                </a:solidFill>
              </a:rPr>
              <a:t>Valores.</a:t>
            </a:r>
            <a:endParaRPr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8EED9CB-B30B-4D15-8020-240A9C4CD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629" y="1132996"/>
            <a:ext cx="2851759" cy="322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9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93383" y="-443936"/>
            <a:ext cx="6681576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2500" dirty="0">
                <a:solidFill>
                  <a:srgbClr val="008EDD"/>
                </a:solidFill>
              </a:rPr>
              <a:t>Valores.</a:t>
            </a:r>
            <a:endParaRPr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FCE9838-7DDD-47FD-8265-4E0C77425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676" y="983297"/>
            <a:ext cx="2851871" cy="41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93383" y="-443936"/>
            <a:ext cx="6681576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2500" dirty="0">
                <a:solidFill>
                  <a:srgbClr val="008EDD"/>
                </a:solidFill>
              </a:rPr>
              <a:t>Escribe las 5 principales valores.</a:t>
            </a:r>
            <a:endParaRPr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graphicFrame>
        <p:nvGraphicFramePr>
          <p:cNvPr id="235" name="Google Shape;235;p9"/>
          <p:cNvGraphicFramePr/>
          <p:nvPr/>
        </p:nvGraphicFramePr>
        <p:xfrm>
          <a:off x="717862" y="2762602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6" name="Google Shape;236;p9"/>
          <p:cNvSpPr txBox="1"/>
          <p:nvPr/>
        </p:nvSpPr>
        <p:spPr>
          <a:xfrm>
            <a:off x="827475" y="2853274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Google Shape;235;p9">
            <a:extLst>
              <a:ext uri="{FF2B5EF4-FFF2-40B4-BE49-F238E27FC236}">
                <a16:creationId xmlns:a16="http://schemas.microsoft.com/office/drawing/2014/main" id="{1E86E180-B767-4A63-A7A7-A5667160FFF9}"/>
              </a:ext>
            </a:extLst>
          </p:cNvPr>
          <p:cNvGraphicFramePr/>
          <p:nvPr/>
        </p:nvGraphicFramePr>
        <p:xfrm>
          <a:off x="717862" y="3206199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Google Shape;236;p9">
            <a:extLst>
              <a:ext uri="{FF2B5EF4-FFF2-40B4-BE49-F238E27FC236}">
                <a16:creationId xmlns:a16="http://schemas.microsoft.com/office/drawing/2014/main" id="{049FD382-6524-4EE3-AE57-8C0DA711DCA7}"/>
              </a:ext>
            </a:extLst>
          </p:cNvPr>
          <p:cNvSpPr txBox="1"/>
          <p:nvPr/>
        </p:nvSpPr>
        <p:spPr>
          <a:xfrm>
            <a:off x="827475" y="3296871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Google Shape;235;p9">
            <a:extLst>
              <a:ext uri="{FF2B5EF4-FFF2-40B4-BE49-F238E27FC236}">
                <a16:creationId xmlns:a16="http://schemas.microsoft.com/office/drawing/2014/main" id="{BFBAB4FD-0524-4C3D-A38E-41441535D116}"/>
              </a:ext>
            </a:extLst>
          </p:cNvPr>
          <p:cNvGraphicFramePr/>
          <p:nvPr/>
        </p:nvGraphicFramePr>
        <p:xfrm>
          <a:off x="717862" y="2326095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Google Shape;236;p9">
            <a:extLst>
              <a:ext uri="{FF2B5EF4-FFF2-40B4-BE49-F238E27FC236}">
                <a16:creationId xmlns:a16="http://schemas.microsoft.com/office/drawing/2014/main" id="{DEB77A09-7988-494F-A4B1-8B9FA45C6BBD}"/>
              </a:ext>
            </a:extLst>
          </p:cNvPr>
          <p:cNvSpPr txBox="1"/>
          <p:nvPr/>
        </p:nvSpPr>
        <p:spPr>
          <a:xfrm>
            <a:off x="827475" y="2416767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" name="Google Shape;235;p9">
            <a:extLst>
              <a:ext uri="{FF2B5EF4-FFF2-40B4-BE49-F238E27FC236}">
                <a16:creationId xmlns:a16="http://schemas.microsoft.com/office/drawing/2014/main" id="{6E91CEF7-BC46-468E-81AC-A4A5E8168F0D}"/>
              </a:ext>
            </a:extLst>
          </p:cNvPr>
          <p:cNvGraphicFramePr/>
          <p:nvPr/>
        </p:nvGraphicFramePr>
        <p:xfrm>
          <a:off x="717862" y="3649796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Google Shape;236;p9">
            <a:extLst>
              <a:ext uri="{FF2B5EF4-FFF2-40B4-BE49-F238E27FC236}">
                <a16:creationId xmlns:a16="http://schemas.microsoft.com/office/drawing/2014/main" id="{983A49D9-C1A1-45AD-92F7-93B436849C8B}"/>
              </a:ext>
            </a:extLst>
          </p:cNvPr>
          <p:cNvSpPr txBox="1"/>
          <p:nvPr/>
        </p:nvSpPr>
        <p:spPr>
          <a:xfrm>
            <a:off x="827475" y="3740468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" name="Google Shape;235;p9">
            <a:extLst>
              <a:ext uri="{FF2B5EF4-FFF2-40B4-BE49-F238E27FC236}">
                <a16:creationId xmlns:a16="http://schemas.microsoft.com/office/drawing/2014/main" id="{AE73FD8C-181D-458A-864F-DD6834B09000}"/>
              </a:ext>
            </a:extLst>
          </p:cNvPr>
          <p:cNvGraphicFramePr/>
          <p:nvPr/>
        </p:nvGraphicFramePr>
        <p:xfrm>
          <a:off x="717862" y="4121163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Google Shape;236;p9">
            <a:extLst>
              <a:ext uri="{FF2B5EF4-FFF2-40B4-BE49-F238E27FC236}">
                <a16:creationId xmlns:a16="http://schemas.microsoft.com/office/drawing/2014/main" id="{B3B10EED-17B1-4BDF-B278-C26A9134615A}"/>
              </a:ext>
            </a:extLst>
          </p:cNvPr>
          <p:cNvSpPr txBox="1"/>
          <p:nvPr/>
        </p:nvSpPr>
        <p:spPr>
          <a:xfrm>
            <a:off x="827475" y="4211835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513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93383" y="-443936"/>
            <a:ext cx="6681576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2500" dirty="0">
                <a:solidFill>
                  <a:srgbClr val="008EDD"/>
                </a:solidFill>
              </a:rPr>
              <a:t>Necesidades Psicológicas.</a:t>
            </a:r>
            <a:endParaRPr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9AE39D3-71C0-4D55-9EEA-28B0062A7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684" y="2120181"/>
            <a:ext cx="5170277" cy="2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8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93383" y="-443936"/>
            <a:ext cx="6681576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2500" dirty="0">
                <a:solidFill>
                  <a:srgbClr val="008EDD"/>
                </a:solidFill>
              </a:rPr>
              <a:t>Escribe las 2 principales necesidades Psicológicas.</a:t>
            </a:r>
            <a:endParaRPr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graphicFrame>
        <p:nvGraphicFramePr>
          <p:cNvPr id="235" name="Google Shape;235;p9"/>
          <p:cNvGraphicFramePr/>
          <p:nvPr/>
        </p:nvGraphicFramePr>
        <p:xfrm>
          <a:off x="717862" y="2762602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6" name="Google Shape;236;p9"/>
          <p:cNvSpPr txBox="1"/>
          <p:nvPr/>
        </p:nvSpPr>
        <p:spPr>
          <a:xfrm>
            <a:off x="827475" y="2853274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Google Shape;235;p9">
            <a:extLst>
              <a:ext uri="{FF2B5EF4-FFF2-40B4-BE49-F238E27FC236}">
                <a16:creationId xmlns:a16="http://schemas.microsoft.com/office/drawing/2014/main" id="{BFBAB4FD-0524-4C3D-A38E-41441535D116}"/>
              </a:ext>
            </a:extLst>
          </p:cNvPr>
          <p:cNvGraphicFramePr/>
          <p:nvPr/>
        </p:nvGraphicFramePr>
        <p:xfrm>
          <a:off x="717862" y="2326095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Google Shape;236;p9">
            <a:extLst>
              <a:ext uri="{FF2B5EF4-FFF2-40B4-BE49-F238E27FC236}">
                <a16:creationId xmlns:a16="http://schemas.microsoft.com/office/drawing/2014/main" id="{DEB77A09-7988-494F-A4B1-8B9FA45C6BBD}"/>
              </a:ext>
            </a:extLst>
          </p:cNvPr>
          <p:cNvSpPr txBox="1"/>
          <p:nvPr/>
        </p:nvSpPr>
        <p:spPr>
          <a:xfrm>
            <a:off x="827475" y="2416767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486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93383" y="-443936"/>
            <a:ext cx="6681576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2500" dirty="0">
                <a:solidFill>
                  <a:srgbClr val="008EDD"/>
                </a:solidFill>
              </a:rPr>
              <a:t>Canales de comunicación.</a:t>
            </a:r>
            <a:endParaRPr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2035B7C-11B1-4D6E-923B-918178C36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621" y="1983879"/>
            <a:ext cx="4620861" cy="240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3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502788" y="348239"/>
            <a:ext cx="6681576" cy="230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1600" dirty="0">
                <a:solidFill>
                  <a:srgbClr val="008EDD"/>
                </a:solidFill>
              </a:rPr>
              <a:t>Trabajo final – módulo coaching de ventas.</a:t>
            </a:r>
            <a:endParaRPr sz="1600"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C8279CF-6F66-48D4-A535-392475184B3F}"/>
              </a:ext>
            </a:extLst>
          </p:cNvPr>
          <p:cNvSpPr txBox="1"/>
          <p:nvPr/>
        </p:nvSpPr>
        <p:spPr>
          <a:xfrm>
            <a:off x="1549594" y="1501820"/>
            <a:ext cx="48791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/>
              <a:t>Debes aplicar todo lo aprendido en una persona (Familiar o empleado)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V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/>
              <a:t>La fecha tope de entrega es el Lunes 22 de marzo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V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/>
              <a:t>Debes vaciar los resultados en las plantilla que corresponda.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V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/>
              <a:t>Debes grabar el archivo con tu nombre y enviarlo al mail </a:t>
            </a:r>
            <a:r>
              <a:rPr lang="es-VE" dirty="0">
                <a:hlinkClick r:id="rId3"/>
              </a:rPr>
              <a:t>tsaldivia@icloud.com</a:t>
            </a:r>
            <a:endParaRPr lang="es-V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V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/>
              <a:t>Debes verificar el acuse de recibo por parte de la profesora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V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/>
              <a:t>Cualquier duda o pregunta plantearla por Whatsapp, 0424/190.21.27</a:t>
            </a:r>
            <a:endParaRPr lang="es-ES_tradnl" dirty="0"/>
          </a:p>
        </p:txBody>
      </p:sp>
      <p:pic>
        <p:nvPicPr>
          <p:cNvPr id="4" name="Imagen 3" descr="Texto&#10;&#10;Descripción generada automáticamente con confianza baja">
            <a:extLst>
              <a:ext uri="{FF2B5EF4-FFF2-40B4-BE49-F238E27FC236}">
                <a16:creationId xmlns:a16="http://schemas.microsoft.com/office/drawing/2014/main" id="{F7E6A481-9121-45EC-B5ED-EC1309DFD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364" y="2178188"/>
            <a:ext cx="1502748" cy="249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9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93382" y="-443936"/>
            <a:ext cx="8578391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2500" dirty="0">
                <a:solidFill>
                  <a:srgbClr val="008EDD"/>
                </a:solidFill>
              </a:rPr>
              <a:t>Aplica el test de canales de comunicación e Identifica los dos principales de tu vendedor.</a:t>
            </a:r>
            <a:endParaRPr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graphicFrame>
        <p:nvGraphicFramePr>
          <p:cNvPr id="235" name="Google Shape;235;p9"/>
          <p:cNvGraphicFramePr/>
          <p:nvPr/>
        </p:nvGraphicFramePr>
        <p:xfrm>
          <a:off x="717862" y="2762602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6" name="Google Shape;236;p9"/>
          <p:cNvSpPr txBox="1"/>
          <p:nvPr/>
        </p:nvSpPr>
        <p:spPr>
          <a:xfrm>
            <a:off x="827475" y="2853274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Google Shape;235;p9">
            <a:extLst>
              <a:ext uri="{FF2B5EF4-FFF2-40B4-BE49-F238E27FC236}">
                <a16:creationId xmlns:a16="http://schemas.microsoft.com/office/drawing/2014/main" id="{BFBAB4FD-0524-4C3D-A38E-41441535D116}"/>
              </a:ext>
            </a:extLst>
          </p:cNvPr>
          <p:cNvGraphicFramePr/>
          <p:nvPr/>
        </p:nvGraphicFramePr>
        <p:xfrm>
          <a:off x="717862" y="2326095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Google Shape;236;p9">
            <a:extLst>
              <a:ext uri="{FF2B5EF4-FFF2-40B4-BE49-F238E27FC236}">
                <a16:creationId xmlns:a16="http://schemas.microsoft.com/office/drawing/2014/main" id="{DEB77A09-7988-494F-A4B1-8B9FA45C6BBD}"/>
              </a:ext>
            </a:extLst>
          </p:cNvPr>
          <p:cNvSpPr txBox="1"/>
          <p:nvPr/>
        </p:nvSpPr>
        <p:spPr>
          <a:xfrm>
            <a:off x="827475" y="2416767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397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376688" y="681266"/>
            <a:ext cx="7161877" cy="2020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1600" dirty="0">
                <a:solidFill>
                  <a:srgbClr val="008EDD"/>
                </a:solidFill>
              </a:rPr>
              <a:t>Identifica las característica de inteligencia emocional en tu vendedor.</a:t>
            </a:r>
            <a:endParaRPr sz="1600"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pic>
        <p:nvPicPr>
          <p:cNvPr id="3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C3CE3B18-E8F1-452A-B577-3D6E62D7D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777" y="1817013"/>
            <a:ext cx="5026221" cy="289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3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93383" y="-443936"/>
            <a:ext cx="6681576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2000" dirty="0">
                <a:solidFill>
                  <a:srgbClr val="008EDD"/>
                </a:solidFill>
              </a:rPr>
              <a:t>Escribe las 5 principales características de inteligencia emocional de tu vendedor.</a:t>
            </a:r>
            <a:endParaRPr sz="2000"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graphicFrame>
        <p:nvGraphicFramePr>
          <p:cNvPr id="235" name="Google Shape;235;p9"/>
          <p:cNvGraphicFramePr/>
          <p:nvPr/>
        </p:nvGraphicFramePr>
        <p:xfrm>
          <a:off x="717862" y="2762602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6" name="Google Shape;236;p9"/>
          <p:cNvSpPr txBox="1"/>
          <p:nvPr/>
        </p:nvSpPr>
        <p:spPr>
          <a:xfrm>
            <a:off x="827475" y="2853274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Google Shape;235;p9">
            <a:extLst>
              <a:ext uri="{FF2B5EF4-FFF2-40B4-BE49-F238E27FC236}">
                <a16:creationId xmlns:a16="http://schemas.microsoft.com/office/drawing/2014/main" id="{1E86E180-B767-4A63-A7A7-A5667160FFF9}"/>
              </a:ext>
            </a:extLst>
          </p:cNvPr>
          <p:cNvGraphicFramePr/>
          <p:nvPr/>
        </p:nvGraphicFramePr>
        <p:xfrm>
          <a:off x="717862" y="3206199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Google Shape;236;p9">
            <a:extLst>
              <a:ext uri="{FF2B5EF4-FFF2-40B4-BE49-F238E27FC236}">
                <a16:creationId xmlns:a16="http://schemas.microsoft.com/office/drawing/2014/main" id="{049FD382-6524-4EE3-AE57-8C0DA711DCA7}"/>
              </a:ext>
            </a:extLst>
          </p:cNvPr>
          <p:cNvSpPr txBox="1"/>
          <p:nvPr/>
        </p:nvSpPr>
        <p:spPr>
          <a:xfrm>
            <a:off x="827475" y="3296871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Google Shape;235;p9">
            <a:extLst>
              <a:ext uri="{FF2B5EF4-FFF2-40B4-BE49-F238E27FC236}">
                <a16:creationId xmlns:a16="http://schemas.microsoft.com/office/drawing/2014/main" id="{BFBAB4FD-0524-4C3D-A38E-41441535D116}"/>
              </a:ext>
            </a:extLst>
          </p:cNvPr>
          <p:cNvGraphicFramePr/>
          <p:nvPr/>
        </p:nvGraphicFramePr>
        <p:xfrm>
          <a:off x="717862" y="2326095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Google Shape;236;p9">
            <a:extLst>
              <a:ext uri="{FF2B5EF4-FFF2-40B4-BE49-F238E27FC236}">
                <a16:creationId xmlns:a16="http://schemas.microsoft.com/office/drawing/2014/main" id="{DEB77A09-7988-494F-A4B1-8B9FA45C6BBD}"/>
              </a:ext>
            </a:extLst>
          </p:cNvPr>
          <p:cNvSpPr txBox="1"/>
          <p:nvPr/>
        </p:nvSpPr>
        <p:spPr>
          <a:xfrm>
            <a:off x="827475" y="2416767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" name="Google Shape;235;p9">
            <a:extLst>
              <a:ext uri="{FF2B5EF4-FFF2-40B4-BE49-F238E27FC236}">
                <a16:creationId xmlns:a16="http://schemas.microsoft.com/office/drawing/2014/main" id="{6E91CEF7-BC46-468E-81AC-A4A5E8168F0D}"/>
              </a:ext>
            </a:extLst>
          </p:cNvPr>
          <p:cNvGraphicFramePr/>
          <p:nvPr/>
        </p:nvGraphicFramePr>
        <p:xfrm>
          <a:off x="717862" y="3649796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Google Shape;236;p9">
            <a:extLst>
              <a:ext uri="{FF2B5EF4-FFF2-40B4-BE49-F238E27FC236}">
                <a16:creationId xmlns:a16="http://schemas.microsoft.com/office/drawing/2014/main" id="{983A49D9-C1A1-45AD-92F7-93B436849C8B}"/>
              </a:ext>
            </a:extLst>
          </p:cNvPr>
          <p:cNvSpPr txBox="1"/>
          <p:nvPr/>
        </p:nvSpPr>
        <p:spPr>
          <a:xfrm>
            <a:off x="827475" y="3740468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" name="Google Shape;235;p9">
            <a:extLst>
              <a:ext uri="{FF2B5EF4-FFF2-40B4-BE49-F238E27FC236}">
                <a16:creationId xmlns:a16="http://schemas.microsoft.com/office/drawing/2014/main" id="{AE73FD8C-181D-458A-864F-DD6834B09000}"/>
              </a:ext>
            </a:extLst>
          </p:cNvPr>
          <p:cNvGraphicFramePr/>
          <p:nvPr/>
        </p:nvGraphicFramePr>
        <p:xfrm>
          <a:off x="717862" y="4121163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Google Shape;236;p9">
            <a:extLst>
              <a:ext uri="{FF2B5EF4-FFF2-40B4-BE49-F238E27FC236}">
                <a16:creationId xmlns:a16="http://schemas.microsoft.com/office/drawing/2014/main" id="{B3B10EED-17B1-4BDF-B278-C26A9134615A}"/>
              </a:ext>
            </a:extLst>
          </p:cNvPr>
          <p:cNvSpPr txBox="1"/>
          <p:nvPr/>
        </p:nvSpPr>
        <p:spPr>
          <a:xfrm>
            <a:off x="827475" y="4211835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999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93382" y="-443936"/>
            <a:ext cx="7384785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2000" dirty="0">
                <a:solidFill>
                  <a:srgbClr val="008EDD"/>
                </a:solidFill>
              </a:rPr>
              <a:t>Selecciona las competencias a desarrollar en tu vendedor.</a:t>
            </a:r>
            <a:endParaRPr sz="2000"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F63A5D-5209-4037-8F5C-E329E87A7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659" y="1986254"/>
            <a:ext cx="5501858" cy="249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2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93383" y="-443936"/>
            <a:ext cx="6681576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2000" dirty="0">
                <a:solidFill>
                  <a:srgbClr val="008EDD"/>
                </a:solidFill>
              </a:rPr>
              <a:t>Escribe 2 competencias a desarrollar en tu vendedor.</a:t>
            </a:r>
            <a:endParaRPr sz="2000"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graphicFrame>
        <p:nvGraphicFramePr>
          <p:cNvPr id="235" name="Google Shape;235;p9"/>
          <p:cNvGraphicFramePr/>
          <p:nvPr/>
        </p:nvGraphicFramePr>
        <p:xfrm>
          <a:off x="717862" y="2762602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6" name="Google Shape;236;p9"/>
          <p:cNvSpPr txBox="1"/>
          <p:nvPr/>
        </p:nvSpPr>
        <p:spPr>
          <a:xfrm>
            <a:off x="827475" y="2853274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Google Shape;235;p9">
            <a:extLst>
              <a:ext uri="{FF2B5EF4-FFF2-40B4-BE49-F238E27FC236}">
                <a16:creationId xmlns:a16="http://schemas.microsoft.com/office/drawing/2014/main" id="{BFBAB4FD-0524-4C3D-A38E-41441535D116}"/>
              </a:ext>
            </a:extLst>
          </p:cNvPr>
          <p:cNvGraphicFramePr/>
          <p:nvPr/>
        </p:nvGraphicFramePr>
        <p:xfrm>
          <a:off x="717862" y="2326095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Google Shape;236;p9">
            <a:extLst>
              <a:ext uri="{FF2B5EF4-FFF2-40B4-BE49-F238E27FC236}">
                <a16:creationId xmlns:a16="http://schemas.microsoft.com/office/drawing/2014/main" id="{DEB77A09-7988-494F-A4B1-8B9FA45C6BBD}"/>
              </a:ext>
            </a:extLst>
          </p:cNvPr>
          <p:cNvSpPr txBox="1"/>
          <p:nvPr/>
        </p:nvSpPr>
        <p:spPr>
          <a:xfrm>
            <a:off x="827475" y="2416767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253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273;p11">
            <a:extLst>
              <a:ext uri="{FF2B5EF4-FFF2-40B4-BE49-F238E27FC236}">
                <a16:creationId xmlns:a16="http://schemas.microsoft.com/office/drawing/2014/main" id="{78C55072-1CBE-4A3C-886C-37290F5C20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6581" y="2571750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73;p11">
            <a:extLst>
              <a:ext uri="{FF2B5EF4-FFF2-40B4-BE49-F238E27FC236}">
                <a16:creationId xmlns:a16="http://schemas.microsoft.com/office/drawing/2014/main" id="{6B693FC3-D12E-41A5-ACE0-F8806614CF4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0496" y="900949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65794" y="1110673"/>
            <a:ext cx="3041315" cy="2907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>
            <a:spLocks noGrp="1"/>
          </p:cNvSpPr>
          <p:nvPr>
            <p:ph type="body" idx="1"/>
          </p:nvPr>
        </p:nvSpPr>
        <p:spPr>
          <a:xfrm>
            <a:off x="3462539" y="2692494"/>
            <a:ext cx="2235750" cy="927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0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Objetivo Smart</a:t>
            </a:r>
            <a:endParaRPr dirty="0"/>
          </a:p>
        </p:txBody>
      </p:sp>
      <p:pic>
        <p:nvPicPr>
          <p:cNvPr id="125" name="Google Shape;12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05623" y="3968703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9890" y="4072548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2001" y="-14905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33791" y="746369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54230" y="2470326"/>
            <a:ext cx="947066" cy="92717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32;p3">
            <a:extLst>
              <a:ext uri="{FF2B5EF4-FFF2-40B4-BE49-F238E27FC236}">
                <a16:creationId xmlns:a16="http://schemas.microsoft.com/office/drawing/2014/main" id="{3DAD81D4-2647-4631-9103-3F45C1222709}"/>
              </a:ext>
            </a:extLst>
          </p:cNvPr>
          <p:cNvSpPr txBox="1"/>
          <p:nvPr/>
        </p:nvSpPr>
        <p:spPr>
          <a:xfrm>
            <a:off x="5059067" y="4189884"/>
            <a:ext cx="853681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Motivación y premio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34;p3">
            <a:extLst>
              <a:ext uri="{FF2B5EF4-FFF2-40B4-BE49-F238E27FC236}">
                <a16:creationId xmlns:a16="http://schemas.microsoft.com/office/drawing/2014/main" id="{E7177C4B-F301-4600-9629-4CF097E04B4D}"/>
              </a:ext>
            </a:extLst>
          </p:cNvPr>
          <p:cNvSpPr txBox="1"/>
          <p:nvPr/>
        </p:nvSpPr>
        <p:spPr>
          <a:xfrm>
            <a:off x="5884679" y="979261"/>
            <a:ext cx="853681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Conoce a tu vendedor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35;p3">
            <a:extLst>
              <a:ext uri="{FF2B5EF4-FFF2-40B4-BE49-F238E27FC236}">
                <a16:creationId xmlns:a16="http://schemas.microsoft.com/office/drawing/2014/main" id="{1E0124A3-7C57-4C55-8080-38108F146F02}"/>
              </a:ext>
            </a:extLst>
          </p:cNvPr>
          <p:cNvSpPr txBox="1"/>
          <p:nvPr/>
        </p:nvSpPr>
        <p:spPr>
          <a:xfrm>
            <a:off x="6353274" y="2758336"/>
            <a:ext cx="85368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  <a:b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Plantéale un objetivo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36;p3">
            <a:extLst>
              <a:ext uri="{FF2B5EF4-FFF2-40B4-BE49-F238E27FC236}">
                <a16:creationId xmlns:a16="http://schemas.microsoft.com/office/drawing/2014/main" id="{3479CB40-AD89-41CB-AB23-9CD467147EA4}"/>
              </a:ext>
            </a:extLst>
          </p:cNvPr>
          <p:cNvSpPr txBox="1"/>
          <p:nvPr/>
        </p:nvSpPr>
        <p:spPr>
          <a:xfrm>
            <a:off x="4156209" y="108373"/>
            <a:ext cx="853681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Escoge un vendedor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137;p3">
            <a:extLst>
              <a:ext uri="{FF2B5EF4-FFF2-40B4-BE49-F238E27FC236}">
                <a16:creationId xmlns:a16="http://schemas.microsoft.com/office/drawing/2014/main" id="{0AD5F915-0060-4B40-AD04-D4E35B2A0D02}"/>
              </a:ext>
            </a:extLst>
          </p:cNvPr>
          <p:cNvSpPr txBox="1"/>
          <p:nvPr/>
        </p:nvSpPr>
        <p:spPr>
          <a:xfrm>
            <a:off x="2480774" y="900949"/>
            <a:ext cx="853681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7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Evaluación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138;p3">
            <a:extLst>
              <a:ext uri="{FF2B5EF4-FFF2-40B4-BE49-F238E27FC236}">
                <a16:creationId xmlns:a16="http://schemas.microsoft.com/office/drawing/2014/main" id="{26770741-D52D-4612-B3B2-0C8291178EEA}"/>
              </a:ext>
            </a:extLst>
          </p:cNvPr>
          <p:cNvSpPr txBox="1"/>
          <p:nvPr/>
        </p:nvSpPr>
        <p:spPr>
          <a:xfrm>
            <a:off x="2000922" y="2649217"/>
            <a:ext cx="853681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6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Seguimiento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32;p3">
            <a:extLst>
              <a:ext uri="{FF2B5EF4-FFF2-40B4-BE49-F238E27FC236}">
                <a16:creationId xmlns:a16="http://schemas.microsoft.com/office/drawing/2014/main" id="{56DCB858-1A22-4BAB-9003-9C5512D8292C}"/>
              </a:ext>
            </a:extLst>
          </p:cNvPr>
          <p:cNvSpPr txBox="1"/>
          <p:nvPr/>
        </p:nvSpPr>
        <p:spPr>
          <a:xfrm>
            <a:off x="3112486" y="4211555"/>
            <a:ext cx="853681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Plan de acción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141;p3">
            <a:extLst>
              <a:ext uri="{FF2B5EF4-FFF2-40B4-BE49-F238E27FC236}">
                <a16:creationId xmlns:a16="http://schemas.microsoft.com/office/drawing/2014/main" id="{93A72EC7-1747-4B8B-A060-373B96C6E388}"/>
              </a:ext>
            </a:extLst>
          </p:cNvPr>
          <p:cNvSpPr txBox="1"/>
          <p:nvPr/>
        </p:nvSpPr>
        <p:spPr>
          <a:xfrm>
            <a:off x="-1" y="57637"/>
            <a:ext cx="2778101" cy="759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000"/>
              <a:buFont typeface="Arial"/>
              <a:buNone/>
            </a:pPr>
            <a:r>
              <a:rPr lang="es-ES" sz="2000" b="0" i="0" u="none" strike="noStrike" cap="none" dirty="0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</a:rPr>
              <a:t>Coaching de ventas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 descr="Forma&#10;&#10;Descripción generada automáticamente">
            <a:extLst>
              <a:ext uri="{FF2B5EF4-FFF2-40B4-BE49-F238E27FC236}">
                <a16:creationId xmlns:a16="http://schemas.microsoft.com/office/drawing/2014/main" id="{DD7AD5C4-438B-4DC5-A8E6-67C56A4C31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4058" y="1933453"/>
            <a:ext cx="1512711" cy="75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72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628071" y="272146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93382" y="-443936"/>
            <a:ext cx="7761713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2500" dirty="0">
                <a:solidFill>
                  <a:srgbClr val="008EDD"/>
                </a:solidFill>
              </a:rPr>
              <a:t>Plantea el objetivo con la metodología  Smart.</a:t>
            </a:r>
            <a:endParaRPr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pic>
        <p:nvPicPr>
          <p:cNvPr id="3" name="Imagen 2" descr="Forma&#10;&#10;Descripción generada automáticamente">
            <a:extLst>
              <a:ext uri="{FF2B5EF4-FFF2-40B4-BE49-F238E27FC236}">
                <a16:creationId xmlns:a16="http://schemas.microsoft.com/office/drawing/2014/main" id="{7A3B72A8-DB7A-4254-A016-E2D30C29F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276" y="2078520"/>
            <a:ext cx="4660068" cy="233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5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201234" y="233252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01234" y="-127140"/>
            <a:ext cx="6293651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2500" dirty="0">
                <a:solidFill>
                  <a:srgbClr val="008EDD"/>
                </a:solidFill>
              </a:rPr>
              <a:t>Plantea el objetivo para tu empleado.</a:t>
            </a:r>
            <a:endParaRPr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graphicFrame>
        <p:nvGraphicFramePr>
          <p:cNvPr id="235" name="Google Shape;235;p9"/>
          <p:cNvGraphicFramePr/>
          <p:nvPr/>
        </p:nvGraphicFramePr>
        <p:xfrm>
          <a:off x="398885" y="2167180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6" name="Google Shape;236;p9"/>
          <p:cNvSpPr txBox="1"/>
          <p:nvPr/>
        </p:nvSpPr>
        <p:spPr>
          <a:xfrm>
            <a:off x="508498" y="2257852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Google Shape;235;p9">
            <a:extLst>
              <a:ext uri="{FF2B5EF4-FFF2-40B4-BE49-F238E27FC236}">
                <a16:creationId xmlns:a16="http://schemas.microsoft.com/office/drawing/2014/main" id="{DCDDDD42-3018-40DC-B9C6-FFFC779455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0418016"/>
              </p:ext>
            </p:extLst>
          </p:nvPr>
        </p:nvGraphicFramePr>
        <p:xfrm>
          <a:off x="398885" y="2625523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Google Shape;236;p9">
            <a:extLst>
              <a:ext uri="{FF2B5EF4-FFF2-40B4-BE49-F238E27FC236}">
                <a16:creationId xmlns:a16="http://schemas.microsoft.com/office/drawing/2014/main" id="{02DAB282-60B6-4731-8DB2-A365555CA44F}"/>
              </a:ext>
            </a:extLst>
          </p:cNvPr>
          <p:cNvSpPr txBox="1"/>
          <p:nvPr/>
        </p:nvSpPr>
        <p:spPr>
          <a:xfrm>
            <a:off x="508498" y="2716195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Google Shape;235;p9">
            <a:extLst>
              <a:ext uri="{FF2B5EF4-FFF2-40B4-BE49-F238E27FC236}">
                <a16:creationId xmlns:a16="http://schemas.microsoft.com/office/drawing/2014/main" id="{02CE8BF3-483B-4CFA-834A-D9D4FBE60C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5705057"/>
              </p:ext>
            </p:extLst>
          </p:nvPr>
        </p:nvGraphicFramePr>
        <p:xfrm>
          <a:off x="398885" y="3072718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Google Shape;236;p9">
            <a:extLst>
              <a:ext uri="{FF2B5EF4-FFF2-40B4-BE49-F238E27FC236}">
                <a16:creationId xmlns:a16="http://schemas.microsoft.com/office/drawing/2014/main" id="{21A2EC16-4055-473F-9C19-C35292A32BEB}"/>
              </a:ext>
            </a:extLst>
          </p:cNvPr>
          <p:cNvSpPr txBox="1"/>
          <p:nvPr/>
        </p:nvSpPr>
        <p:spPr>
          <a:xfrm>
            <a:off x="508498" y="3163390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614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86403" y="545739"/>
            <a:ext cx="7433646" cy="2610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2500" dirty="0">
                <a:solidFill>
                  <a:srgbClr val="008EDD"/>
                </a:solidFill>
              </a:rPr>
              <a:t>Escribe las 5 características del objetivo Smart.</a:t>
            </a:r>
            <a:endParaRPr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graphicFrame>
        <p:nvGraphicFramePr>
          <p:cNvPr id="235" name="Google Shape;235;p9"/>
          <p:cNvGraphicFramePr/>
          <p:nvPr/>
        </p:nvGraphicFramePr>
        <p:xfrm>
          <a:off x="717862" y="2762602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6" name="Google Shape;236;p9"/>
          <p:cNvSpPr txBox="1"/>
          <p:nvPr/>
        </p:nvSpPr>
        <p:spPr>
          <a:xfrm>
            <a:off x="827475" y="2853274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 porqué es medible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Google Shape;235;p9">
            <a:extLst>
              <a:ext uri="{FF2B5EF4-FFF2-40B4-BE49-F238E27FC236}">
                <a16:creationId xmlns:a16="http://schemas.microsoft.com/office/drawing/2014/main" id="{1E86E180-B767-4A63-A7A7-A5667160FFF9}"/>
              </a:ext>
            </a:extLst>
          </p:cNvPr>
          <p:cNvGraphicFramePr/>
          <p:nvPr/>
        </p:nvGraphicFramePr>
        <p:xfrm>
          <a:off x="717862" y="3206199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Google Shape;236;p9">
            <a:extLst>
              <a:ext uri="{FF2B5EF4-FFF2-40B4-BE49-F238E27FC236}">
                <a16:creationId xmlns:a16="http://schemas.microsoft.com/office/drawing/2014/main" id="{049FD382-6524-4EE3-AE57-8C0DA711DCA7}"/>
              </a:ext>
            </a:extLst>
          </p:cNvPr>
          <p:cNvSpPr txBox="1"/>
          <p:nvPr/>
        </p:nvSpPr>
        <p:spPr>
          <a:xfrm>
            <a:off x="827475" y="3296871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 porqué es alcanzable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Google Shape;235;p9">
            <a:extLst>
              <a:ext uri="{FF2B5EF4-FFF2-40B4-BE49-F238E27FC236}">
                <a16:creationId xmlns:a16="http://schemas.microsoft.com/office/drawing/2014/main" id="{BFBAB4FD-0524-4C3D-A38E-41441535D116}"/>
              </a:ext>
            </a:extLst>
          </p:cNvPr>
          <p:cNvGraphicFramePr/>
          <p:nvPr/>
        </p:nvGraphicFramePr>
        <p:xfrm>
          <a:off x="717862" y="2326095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Google Shape;236;p9">
            <a:extLst>
              <a:ext uri="{FF2B5EF4-FFF2-40B4-BE49-F238E27FC236}">
                <a16:creationId xmlns:a16="http://schemas.microsoft.com/office/drawing/2014/main" id="{DEB77A09-7988-494F-A4B1-8B9FA45C6BBD}"/>
              </a:ext>
            </a:extLst>
          </p:cNvPr>
          <p:cNvSpPr txBox="1"/>
          <p:nvPr/>
        </p:nvSpPr>
        <p:spPr>
          <a:xfrm>
            <a:off x="827475" y="2416767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 porqué es específico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" name="Google Shape;235;p9">
            <a:extLst>
              <a:ext uri="{FF2B5EF4-FFF2-40B4-BE49-F238E27FC236}">
                <a16:creationId xmlns:a16="http://schemas.microsoft.com/office/drawing/2014/main" id="{6E91CEF7-BC46-468E-81AC-A4A5E8168F0D}"/>
              </a:ext>
            </a:extLst>
          </p:cNvPr>
          <p:cNvGraphicFramePr/>
          <p:nvPr/>
        </p:nvGraphicFramePr>
        <p:xfrm>
          <a:off x="717862" y="3649796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Google Shape;236;p9">
            <a:extLst>
              <a:ext uri="{FF2B5EF4-FFF2-40B4-BE49-F238E27FC236}">
                <a16:creationId xmlns:a16="http://schemas.microsoft.com/office/drawing/2014/main" id="{983A49D9-C1A1-45AD-92F7-93B436849C8B}"/>
              </a:ext>
            </a:extLst>
          </p:cNvPr>
          <p:cNvSpPr txBox="1"/>
          <p:nvPr/>
        </p:nvSpPr>
        <p:spPr>
          <a:xfrm>
            <a:off x="827475" y="3740468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 porqué es relevante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" name="Google Shape;235;p9">
            <a:extLst>
              <a:ext uri="{FF2B5EF4-FFF2-40B4-BE49-F238E27FC236}">
                <a16:creationId xmlns:a16="http://schemas.microsoft.com/office/drawing/2014/main" id="{AE73FD8C-181D-458A-864F-DD6834B09000}"/>
              </a:ext>
            </a:extLst>
          </p:cNvPr>
          <p:cNvGraphicFramePr/>
          <p:nvPr/>
        </p:nvGraphicFramePr>
        <p:xfrm>
          <a:off x="717862" y="4121163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Google Shape;236;p9">
            <a:extLst>
              <a:ext uri="{FF2B5EF4-FFF2-40B4-BE49-F238E27FC236}">
                <a16:creationId xmlns:a16="http://schemas.microsoft.com/office/drawing/2014/main" id="{B3B10EED-17B1-4BDF-B278-C26A9134615A}"/>
              </a:ext>
            </a:extLst>
          </p:cNvPr>
          <p:cNvSpPr txBox="1"/>
          <p:nvPr/>
        </p:nvSpPr>
        <p:spPr>
          <a:xfrm>
            <a:off x="827475" y="4211835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 la fecha de logro del objetivo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469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93382" y="-443936"/>
            <a:ext cx="8208443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2000" dirty="0">
                <a:solidFill>
                  <a:srgbClr val="008EDD"/>
                </a:solidFill>
              </a:rPr>
              <a:t>Explora con las creencia de tu empleado con la pirámide de Dilts.</a:t>
            </a:r>
            <a:endParaRPr sz="2000"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69E619-4F14-4C64-A46B-39310BBF0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824" y="1793277"/>
            <a:ext cx="5903456" cy="289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5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125;p3">
            <a:extLst>
              <a:ext uri="{FF2B5EF4-FFF2-40B4-BE49-F238E27FC236}">
                <a16:creationId xmlns:a16="http://schemas.microsoft.com/office/drawing/2014/main" id="{2D6102E3-83A9-4A9A-9BDD-BDEACCEB4BD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1607" y="2649217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25;p3">
            <a:extLst>
              <a:ext uri="{FF2B5EF4-FFF2-40B4-BE49-F238E27FC236}">
                <a16:creationId xmlns:a16="http://schemas.microsoft.com/office/drawing/2014/main" id="{EB4317B8-9A33-412A-BAC0-C1AA5A79D8A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0497" y="900949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65794" y="1110673"/>
            <a:ext cx="3041315" cy="2907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>
            <a:spLocks noGrp="1"/>
          </p:cNvSpPr>
          <p:nvPr>
            <p:ph type="body" idx="1"/>
          </p:nvPr>
        </p:nvSpPr>
        <p:spPr>
          <a:xfrm>
            <a:off x="3486316" y="2076871"/>
            <a:ext cx="2235750" cy="211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0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Escoge un vendedor</a:t>
            </a:r>
            <a:endParaRPr dirty="0"/>
          </a:p>
        </p:txBody>
      </p:sp>
      <p:pic>
        <p:nvPicPr>
          <p:cNvPr id="125" name="Google Shape;12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623" y="3968703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9890" y="4072548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12001" y="-14905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3791" y="746369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4230" y="2470326"/>
            <a:ext cx="947066" cy="92717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32;p3">
            <a:extLst>
              <a:ext uri="{FF2B5EF4-FFF2-40B4-BE49-F238E27FC236}">
                <a16:creationId xmlns:a16="http://schemas.microsoft.com/office/drawing/2014/main" id="{DAE0DA2C-B215-4A84-8C73-BE5A9FB136FA}"/>
              </a:ext>
            </a:extLst>
          </p:cNvPr>
          <p:cNvSpPr txBox="1"/>
          <p:nvPr/>
        </p:nvSpPr>
        <p:spPr>
          <a:xfrm>
            <a:off x="5059067" y="4189884"/>
            <a:ext cx="853681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Motivación y premio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34;p3">
            <a:extLst>
              <a:ext uri="{FF2B5EF4-FFF2-40B4-BE49-F238E27FC236}">
                <a16:creationId xmlns:a16="http://schemas.microsoft.com/office/drawing/2014/main" id="{3AC272B0-3478-4ADB-8886-1CCF8D1AA419}"/>
              </a:ext>
            </a:extLst>
          </p:cNvPr>
          <p:cNvSpPr txBox="1"/>
          <p:nvPr/>
        </p:nvSpPr>
        <p:spPr>
          <a:xfrm>
            <a:off x="5967189" y="1055862"/>
            <a:ext cx="853681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Conoce a tu vendedor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35;p3">
            <a:extLst>
              <a:ext uri="{FF2B5EF4-FFF2-40B4-BE49-F238E27FC236}">
                <a16:creationId xmlns:a16="http://schemas.microsoft.com/office/drawing/2014/main" id="{113FEFD2-A902-4104-9ECE-B1D031418EFE}"/>
              </a:ext>
            </a:extLst>
          </p:cNvPr>
          <p:cNvSpPr txBox="1"/>
          <p:nvPr/>
        </p:nvSpPr>
        <p:spPr>
          <a:xfrm>
            <a:off x="6353274" y="2758336"/>
            <a:ext cx="85368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  <a:b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Plantéale un objetivo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36;p3">
            <a:extLst>
              <a:ext uri="{FF2B5EF4-FFF2-40B4-BE49-F238E27FC236}">
                <a16:creationId xmlns:a16="http://schemas.microsoft.com/office/drawing/2014/main" id="{725D0E96-B00D-4E9D-A1B0-CC5BC15C5E28}"/>
              </a:ext>
            </a:extLst>
          </p:cNvPr>
          <p:cNvSpPr txBox="1"/>
          <p:nvPr/>
        </p:nvSpPr>
        <p:spPr>
          <a:xfrm>
            <a:off x="4156209" y="108373"/>
            <a:ext cx="853681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Escoge un vendedor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37;p3">
            <a:extLst>
              <a:ext uri="{FF2B5EF4-FFF2-40B4-BE49-F238E27FC236}">
                <a16:creationId xmlns:a16="http://schemas.microsoft.com/office/drawing/2014/main" id="{EBE682B7-F994-4CED-A2E6-B379BDDA9E0A}"/>
              </a:ext>
            </a:extLst>
          </p:cNvPr>
          <p:cNvSpPr txBox="1"/>
          <p:nvPr/>
        </p:nvSpPr>
        <p:spPr>
          <a:xfrm>
            <a:off x="2480774" y="900949"/>
            <a:ext cx="853681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7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Evaluación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38;p3">
            <a:extLst>
              <a:ext uri="{FF2B5EF4-FFF2-40B4-BE49-F238E27FC236}">
                <a16:creationId xmlns:a16="http://schemas.microsoft.com/office/drawing/2014/main" id="{61482443-CBFA-4FB9-A91A-C38A72E0A6E5}"/>
              </a:ext>
            </a:extLst>
          </p:cNvPr>
          <p:cNvSpPr txBox="1"/>
          <p:nvPr/>
        </p:nvSpPr>
        <p:spPr>
          <a:xfrm>
            <a:off x="2000922" y="2649217"/>
            <a:ext cx="853681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6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Seguimiento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132;p3">
            <a:extLst>
              <a:ext uri="{FF2B5EF4-FFF2-40B4-BE49-F238E27FC236}">
                <a16:creationId xmlns:a16="http://schemas.microsoft.com/office/drawing/2014/main" id="{B091344F-9B6C-414E-9A5D-851C46CDB4E2}"/>
              </a:ext>
            </a:extLst>
          </p:cNvPr>
          <p:cNvSpPr txBox="1"/>
          <p:nvPr/>
        </p:nvSpPr>
        <p:spPr>
          <a:xfrm>
            <a:off x="3112486" y="4211555"/>
            <a:ext cx="853681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Plan de acción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141;p3">
            <a:extLst>
              <a:ext uri="{FF2B5EF4-FFF2-40B4-BE49-F238E27FC236}">
                <a16:creationId xmlns:a16="http://schemas.microsoft.com/office/drawing/2014/main" id="{1157715C-9BC6-4A03-A0DC-BCB65839E590}"/>
              </a:ext>
            </a:extLst>
          </p:cNvPr>
          <p:cNvSpPr txBox="1"/>
          <p:nvPr/>
        </p:nvSpPr>
        <p:spPr>
          <a:xfrm>
            <a:off x="-1" y="57637"/>
            <a:ext cx="2778101" cy="759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000"/>
              <a:buFont typeface="Arial"/>
              <a:buNone/>
            </a:pPr>
            <a:r>
              <a:rPr lang="es-ES" sz="2000" b="0" i="0" u="none" strike="noStrike" cap="none" dirty="0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</a:rPr>
              <a:t>Coaching de ventas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 descr="Imagen que contiene Icono&#10;&#10;Descripción generada automáticamente">
            <a:extLst>
              <a:ext uri="{FF2B5EF4-FFF2-40B4-BE49-F238E27FC236}">
                <a16:creationId xmlns:a16="http://schemas.microsoft.com/office/drawing/2014/main" id="{CAD971D3-AD32-43C7-BEDD-A11E5DA433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4828" y="1673539"/>
            <a:ext cx="1162065" cy="116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91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93382" y="-443936"/>
            <a:ext cx="7133499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2000" dirty="0">
                <a:solidFill>
                  <a:srgbClr val="008EDD"/>
                </a:solidFill>
              </a:rPr>
              <a:t>Escribe las respuestas de la pirámide de Dilts.</a:t>
            </a:r>
            <a:endParaRPr sz="2000"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graphicFrame>
        <p:nvGraphicFramePr>
          <p:cNvPr id="235" name="Google Shape;235;p9"/>
          <p:cNvGraphicFramePr/>
          <p:nvPr/>
        </p:nvGraphicFramePr>
        <p:xfrm>
          <a:off x="717862" y="2762602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6" name="Google Shape;236;p9"/>
          <p:cNvSpPr txBox="1"/>
          <p:nvPr/>
        </p:nvSpPr>
        <p:spPr>
          <a:xfrm>
            <a:off x="827475" y="2853274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 el objetivo específico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Google Shape;235;p9">
            <a:extLst>
              <a:ext uri="{FF2B5EF4-FFF2-40B4-BE49-F238E27FC236}">
                <a16:creationId xmlns:a16="http://schemas.microsoft.com/office/drawing/2014/main" id="{1E86E180-B767-4A63-A7A7-A5667160FFF9}"/>
              </a:ext>
            </a:extLst>
          </p:cNvPr>
          <p:cNvGraphicFramePr/>
          <p:nvPr/>
        </p:nvGraphicFramePr>
        <p:xfrm>
          <a:off x="717862" y="3206199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Google Shape;236;p9">
            <a:extLst>
              <a:ext uri="{FF2B5EF4-FFF2-40B4-BE49-F238E27FC236}">
                <a16:creationId xmlns:a16="http://schemas.microsoft.com/office/drawing/2014/main" id="{049FD382-6524-4EE3-AE57-8C0DA711DCA7}"/>
              </a:ext>
            </a:extLst>
          </p:cNvPr>
          <p:cNvSpPr txBox="1"/>
          <p:nvPr/>
        </p:nvSpPr>
        <p:spPr>
          <a:xfrm>
            <a:off x="827475" y="3300050"/>
            <a:ext cx="473570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 principales capacidades para cumplir el objetivo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Google Shape;235;p9">
            <a:extLst>
              <a:ext uri="{FF2B5EF4-FFF2-40B4-BE49-F238E27FC236}">
                <a16:creationId xmlns:a16="http://schemas.microsoft.com/office/drawing/2014/main" id="{BFBAB4FD-0524-4C3D-A38E-41441535D116}"/>
              </a:ext>
            </a:extLst>
          </p:cNvPr>
          <p:cNvGraphicFramePr/>
          <p:nvPr/>
        </p:nvGraphicFramePr>
        <p:xfrm>
          <a:off x="717862" y="2326095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Google Shape;236;p9">
            <a:extLst>
              <a:ext uri="{FF2B5EF4-FFF2-40B4-BE49-F238E27FC236}">
                <a16:creationId xmlns:a16="http://schemas.microsoft.com/office/drawing/2014/main" id="{DEB77A09-7988-494F-A4B1-8B9FA45C6BBD}"/>
              </a:ext>
            </a:extLst>
          </p:cNvPr>
          <p:cNvSpPr txBox="1"/>
          <p:nvPr/>
        </p:nvSpPr>
        <p:spPr>
          <a:xfrm>
            <a:off x="827475" y="2416767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 cuándo y dónde va a cumplir el objetivo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" name="Google Shape;235;p9">
            <a:extLst>
              <a:ext uri="{FF2B5EF4-FFF2-40B4-BE49-F238E27FC236}">
                <a16:creationId xmlns:a16="http://schemas.microsoft.com/office/drawing/2014/main" id="{6E91CEF7-BC46-468E-81AC-A4A5E8168F0D}"/>
              </a:ext>
            </a:extLst>
          </p:cNvPr>
          <p:cNvGraphicFramePr/>
          <p:nvPr/>
        </p:nvGraphicFramePr>
        <p:xfrm>
          <a:off x="717862" y="3649796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Google Shape;236;p9">
            <a:extLst>
              <a:ext uri="{FF2B5EF4-FFF2-40B4-BE49-F238E27FC236}">
                <a16:creationId xmlns:a16="http://schemas.microsoft.com/office/drawing/2014/main" id="{983A49D9-C1A1-45AD-92F7-93B436849C8B}"/>
              </a:ext>
            </a:extLst>
          </p:cNvPr>
          <p:cNvSpPr txBox="1"/>
          <p:nvPr/>
        </p:nvSpPr>
        <p:spPr>
          <a:xfrm>
            <a:off x="827475" y="3740468"/>
            <a:ext cx="486833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 qué cree sobre el objetivo y para qué quiere lograrlo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" name="Google Shape;235;p9">
            <a:extLst>
              <a:ext uri="{FF2B5EF4-FFF2-40B4-BE49-F238E27FC236}">
                <a16:creationId xmlns:a16="http://schemas.microsoft.com/office/drawing/2014/main" id="{AE73FD8C-181D-458A-864F-DD6834B09000}"/>
              </a:ext>
            </a:extLst>
          </p:cNvPr>
          <p:cNvGraphicFramePr/>
          <p:nvPr/>
        </p:nvGraphicFramePr>
        <p:xfrm>
          <a:off x="717862" y="4121163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Google Shape;236;p9">
            <a:extLst>
              <a:ext uri="{FF2B5EF4-FFF2-40B4-BE49-F238E27FC236}">
                <a16:creationId xmlns:a16="http://schemas.microsoft.com/office/drawing/2014/main" id="{B3B10EED-17B1-4BDF-B278-C26A9134615A}"/>
              </a:ext>
            </a:extLst>
          </p:cNvPr>
          <p:cNvSpPr txBox="1"/>
          <p:nvPr/>
        </p:nvSpPr>
        <p:spPr>
          <a:xfrm>
            <a:off x="827475" y="4211835"/>
            <a:ext cx="478456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 en quién se convertirá una vez logrado el objetivo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49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73;p11">
            <a:extLst>
              <a:ext uri="{FF2B5EF4-FFF2-40B4-BE49-F238E27FC236}">
                <a16:creationId xmlns:a16="http://schemas.microsoft.com/office/drawing/2014/main" id="{9E2C8109-1CF2-42B3-AED0-F8D637C0C1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0009" y="3993220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73;p11">
            <a:extLst>
              <a:ext uri="{FF2B5EF4-FFF2-40B4-BE49-F238E27FC236}">
                <a16:creationId xmlns:a16="http://schemas.microsoft.com/office/drawing/2014/main" id="{4A3AAD99-9D19-419E-9960-7C2FF74D41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9889" y="2571750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73;p11">
            <a:extLst>
              <a:ext uri="{FF2B5EF4-FFF2-40B4-BE49-F238E27FC236}">
                <a16:creationId xmlns:a16="http://schemas.microsoft.com/office/drawing/2014/main" id="{6B693FC3-D12E-41A5-ACE0-F8806614CF4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6666" y="772064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65794" y="1110673"/>
            <a:ext cx="3041315" cy="2907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>
            <a:spLocks noGrp="1"/>
          </p:cNvSpPr>
          <p:nvPr>
            <p:ph type="body" idx="1"/>
          </p:nvPr>
        </p:nvSpPr>
        <p:spPr>
          <a:xfrm>
            <a:off x="3462539" y="2692494"/>
            <a:ext cx="2235750" cy="927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0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Motivación y premio</a:t>
            </a:r>
            <a:endParaRPr dirty="0"/>
          </a:p>
        </p:txBody>
      </p:sp>
      <p:pic>
        <p:nvPicPr>
          <p:cNvPr id="125" name="Google Shape;12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05623" y="3968703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2001" y="-14905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33791" y="746369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54230" y="2470326"/>
            <a:ext cx="947066" cy="92717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32;p3">
            <a:extLst>
              <a:ext uri="{FF2B5EF4-FFF2-40B4-BE49-F238E27FC236}">
                <a16:creationId xmlns:a16="http://schemas.microsoft.com/office/drawing/2014/main" id="{65869E6B-308E-4768-A748-5305FA9F9ED3}"/>
              </a:ext>
            </a:extLst>
          </p:cNvPr>
          <p:cNvSpPr txBox="1"/>
          <p:nvPr/>
        </p:nvSpPr>
        <p:spPr>
          <a:xfrm>
            <a:off x="5059067" y="4189884"/>
            <a:ext cx="853681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Motivación y premio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34;p3">
            <a:extLst>
              <a:ext uri="{FF2B5EF4-FFF2-40B4-BE49-F238E27FC236}">
                <a16:creationId xmlns:a16="http://schemas.microsoft.com/office/drawing/2014/main" id="{D27E0CA2-B20C-4AF3-8ADD-DA78F7805131}"/>
              </a:ext>
            </a:extLst>
          </p:cNvPr>
          <p:cNvSpPr txBox="1"/>
          <p:nvPr/>
        </p:nvSpPr>
        <p:spPr>
          <a:xfrm>
            <a:off x="5884679" y="979261"/>
            <a:ext cx="853681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Conoce a tu vendedor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35;p3">
            <a:extLst>
              <a:ext uri="{FF2B5EF4-FFF2-40B4-BE49-F238E27FC236}">
                <a16:creationId xmlns:a16="http://schemas.microsoft.com/office/drawing/2014/main" id="{E109E271-5DFA-4E5A-8E2C-377E5594EB0B}"/>
              </a:ext>
            </a:extLst>
          </p:cNvPr>
          <p:cNvSpPr txBox="1"/>
          <p:nvPr/>
        </p:nvSpPr>
        <p:spPr>
          <a:xfrm>
            <a:off x="6353274" y="2758336"/>
            <a:ext cx="85368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  <a:b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Plantéale un objetivo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36;p3">
            <a:extLst>
              <a:ext uri="{FF2B5EF4-FFF2-40B4-BE49-F238E27FC236}">
                <a16:creationId xmlns:a16="http://schemas.microsoft.com/office/drawing/2014/main" id="{66F279A2-4626-4E09-8DCD-B905BCEA1415}"/>
              </a:ext>
            </a:extLst>
          </p:cNvPr>
          <p:cNvSpPr txBox="1"/>
          <p:nvPr/>
        </p:nvSpPr>
        <p:spPr>
          <a:xfrm>
            <a:off x="4156209" y="108373"/>
            <a:ext cx="853681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Escoge un vendedor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37;p3">
            <a:extLst>
              <a:ext uri="{FF2B5EF4-FFF2-40B4-BE49-F238E27FC236}">
                <a16:creationId xmlns:a16="http://schemas.microsoft.com/office/drawing/2014/main" id="{E625C3F8-0710-40C7-85D1-042E7402CC91}"/>
              </a:ext>
            </a:extLst>
          </p:cNvPr>
          <p:cNvSpPr txBox="1"/>
          <p:nvPr/>
        </p:nvSpPr>
        <p:spPr>
          <a:xfrm>
            <a:off x="2480774" y="900949"/>
            <a:ext cx="853681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7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Evaluación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38;p3">
            <a:extLst>
              <a:ext uri="{FF2B5EF4-FFF2-40B4-BE49-F238E27FC236}">
                <a16:creationId xmlns:a16="http://schemas.microsoft.com/office/drawing/2014/main" id="{573480FA-C647-490C-8DFC-94E85B6AF064}"/>
              </a:ext>
            </a:extLst>
          </p:cNvPr>
          <p:cNvSpPr txBox="1"/>
          <p:nvPr/>
        </p:nvSpPr>
        <p:spPr>
          <a:xfrm>
            <a:off x="2000922" y="2649217"/>
            <a:ext cx="853681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6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Seguimiento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132;p3">
            <a:extLst>
              <a:ext uri="{FF2B5EF4-FFF2-40B4-BE49-F238E27FC236}">
                <a16:creationId xmlns:a16="http://schemas.microsoft.com/office/drawing/2014/main" id="{E73D303B-E238-42A1-B670-6967002414FD}"/>
              </a:ext>
            </a:extLst>
          </p:cNvPr>
          <p:cNvSpPr txBox="1"/>
          <p:nvPr/>
        </p:nvSpPr>
        <p:spPr>
          <a:xfrm>
            <a:off x="3112486" y="4211555"/>
            <a:ext cx="853681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Plan de acción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141;p3">
            <a:extLst>
              <a:ext uri="{FF2B5EF4-FFF2-40B4-BE49-F238E27FC236}">
                <a16:creationId xmlns:a16="http://schemas.microsoft.com/office/drawing/2014/main" id="{1ECA6F66-8E11-43BB-9A7F-B7D801467673}"/>
              </a:ext>
            </a:extLst>
          </p:cNvPr>
          <p:cNvSpPr txBox="1"/>
          <p:nvPr/>
        </p:nvSpPr>
        <p:spPr>
          <a:xfrm>
            <a:off x="-1" y="57637"/>
            <a:ext cx="2778101" cy="759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000"/>
              <a:buFont typeface="Arial"/>
              <a:buNone/>
            </a:pPr>
            <a:r>
              <a:rPr lang="es-ES" sz="2000" b="0" i="0" u="none" strike="noStrike" cap="none" dirty="0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</a:rPr>
              <a:t>Coaching de ventas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17D084-1CA9-4A37-8DBE-FE3E5A8B7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6167" y="1765757"/>
            <a:ext cx="1247648" cy="105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86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93383" y="-443936"/>
            <a:ext cx="6681576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2500" dirty="0">
                <a:solidFill>
                  <a:srgbClr val="008EDD"/>
                </a:solidFill>
              </a:rPr>
              <a:t>Motivación.</a:t>
            </a:r>
            <a:endParaRPr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DA300A-1FA9-44E6-8000-7A76C2743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501" y="1355512"/>
            <a:ext cx="3372321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2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93382" y="-443936"/>
            <a:ext cx="7133499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2500" dirty="0">
                <a:solidFill>
                  <a:srgbClr val="008EDD"/>
                </a:solidFill>
              </a:rPr>
              <a:t>Pregunta para qué quiere cumplir su objetivo.</a:t>
            </a:r>
            <a:endParaRPr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graphicFrame>
        <p:nvGraphicFramePr>
          <p:cNvPr id="235" name="Google Shape;235;p9"/>
          <p:cNvGraphicFramePr/>
          <p:nvPr/>
        </p:nvGraphicFramePr>
        <p:xfrm>
          <a:off x="717862" y="2762602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6" name="Google Shape;236;p9"/>
          <p:cNvSpPr txBox="1"/>
          <p:nvPr/>
        </p:nvSpPr>
        <p:spPr>
          <a:xfrm>
            <a:off x="827475" y="2853274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Google Shape;235;p9">
            <a:extLst>
              <a:ext uri="{FF2B5EF4-FFF2-40B4-BE49-F238E27FC236}">
                <a16:creationId xmlns:a16="http://schemas.microsoft.com/office/drawing/2014/main" id="{1E86E180-B767-4A63-A7A7-A5667160FFF9}"/>
              </a:ext>
            </a:extLst>
          </p:cNvPr>
          <p:cNvGraphicFramePr/>
          <p:nvPr/>
        </p:nvGraphicFramePr>
        <p:xfrm>
          <a:off x="717862" y="3206199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Google Shape;236;p9">
            <a:extLst>
              <a:ext uri="{FF2B5EF4-FFF2-40B4-BE49-F238E27FC236}">
                <a16:creationId xmlns:a16="http://schemas.microsoft.com/office/drawing/2014/main" id="{049FD382-6524-4EE3-AE57-8C0DA711DCA7}"/>
              </a:ext>
            </a:extLst>
          </p:cNvPr>
          <p:cNvSpPr txBox="1"/>
          <p:nvPr/>
        </p:nvSpPr>
        <p:spPr>
          <a:xfrm>
            <a:off x="827475" y="3300050"/>
            <a:ext cx="473570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Google Shape;235;p9">
            <a:extLst>
              <a:ext uri="{FF2B5EF4-FFF2-40B4-BE49-F238E27FC236}">
                <a16:creationId xmlns:a16="http://schemas.microsoft.com/office/drawing/2014/main" id="{BFBAB4FD-0524-4C3D-A38E-41441535D116}"/>
              </a:ext>
            </a:extLst>
          </p:cNvPr>
          <p:cNvGraphicFramePr/>
          <p:nvPr/>
        </p:nvGraphicFramePr>
        <p:xfrm>
          <a:off x="717862" y="2326095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Google Shape;236;p9">
            <a:extLst>
              <a:ext uri="{FF2B5EF4-FFF2-40B4-BE49-F238E27FC236}">
                <a16:creationId xmlns:a16="http://schemas.microsoft.com/office/drawing/2014/main" id="{DEB77A09-7988-494F-A4B1-8B9FA45C6BBD}"/>
              </a:ext>
            </a:extLst>
          </p:cNvPr>
          <p:cNvSpPr txBox="1"/>
          <p:nvPr/>
        </p:nvSpPr>
        <p:spPr>
          <a:xfrm>
            <a:off x="827475" y="2416767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" name="Google Shape;235;p9">
            <a:extLst>
              <a:ext uri="{FF2B5EF4-FFF2-40B4-BE49-F238E27FC236}">
                <a16:creationId xmlns:a16="http://schemas.microsoft.com/office/drawing/2014/main" id="{6E91CEF7-BC46-468E-81AC-A4A5E8168F0D}"/>
              </a:ext>
            </a:extLst>
          </p:cNvPr>
          <p:cNvGraphicFramePr/>
          <p:nvPr/>
        </p:nvGraphicFramePr>
        <p:xfrm>
          <a:off x="717862" y="3649796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Google Shape;236;p9">
            <a:extLst>
              <a:ext uri="{FF2B5EF4-FFF2-40B4-BE49-F238E27FC236}">
                <a16:creationId xmlns:a16="http://schemas.microsoft.com/office/drawing/2014/main" id="{983A49D9-C1A1-45AD-92F7-93B436849C8B}"/>
              </a:ext>
            </a:extLst>
          </p:cNvPr>
          <p:cNvSpPr txBox="1"/>
          <p:nvPr/>
        </p:nvSpPr>
        <p:spPr>
          <a:xfrm>
            <a:off x="827475" y="3740468"/>
            <a:ext cx="486833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" name="Google Shape;235;p9">
            <a:extLst>
              <a:ext uri="{FF2B5EF4-FFF2-40B4-BE49-F238E27FC236}">
                <a16:creationId xmlns:a16="http://schemas.microsoft.com/office/drawing/2014/main" id="{AE73FD8C-181D-458A-864F-DD6834B09000}"/>
              </a:ext>
            </a:extLst>
          </p:cNvPr>
          <p:cNvGraphicFramePr/>
          <p:nvPr/>
        </p:nvGraphicFramePr>
        <p:xfrm>
          <a:off x="717862" y="4121163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Google Shape;236;p9">
            <a:extLst>
              <a:ext uri="{FF2B5EF4-FFF2-40B4-BE49-F238E27FC236}">
                <a16:creationId xmlns:a16="http://schemas.microsoft.com/office/drawing/2014/main" id="{B3B10EED-17B1-4BDF-B278-C26A9134615A}"/>
              </a:ext>
            </a:extLst>
          </p:cNvPr>
          <p:cNvSpPr txBox="1"/>
          <p:nvPr/>
        </p:nvSpPr>
        <p:spPr>
          <a:xfrm>
            <a:off x="827475" y="4211835"/>
            <a:ext cx="478456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079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93383" y="-443936"/>
            <a:ext cx="6681576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2500" dirty="0">
                <a:solidFill>
                  <a:srgbClr val="008EDD"/>
                </a:solidFill>
              </a:rPr>
              <a:t>Premio.</a:t>
            </a:r>
            <a:endParaRPr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D60084F-8E91-4D93-BDAE-470280E2E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721" y="1685346"/>
            <a:ext cx="5311896" cy="282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9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93382" y="-443936"/>
            <a:ext cx="7133499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2500" dirty="0">
                <a:solidFill>
                  <a:srgbClr val="008EDD"/>
                </a:solidFill>
              </a:rPr>
              <a:t>Pregunta qué lo motiva más.</a:t>
            </a:r>
            <a:endParaRPr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graphicFrame>
        <p:nvGraphicFramePr>
          <p:cNvPr id="235" name="Google Shape;235;p9"/>
          <p:cNvGraphicFramePr/>
          <p:nvPr/>
        </p:nvGraphicFramePr>
        <p:xfrm>
          <a:off x="717862" y="2762602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6" name="Google Shape;236;p9"/>
          <p:cNvSpPr txBox="1"/>
          <p:nvPr/>
        </p:nvSpPr>
        <p:spPr>
          <a:xfrm>
            <a:off x="827475" y="2853274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 ¿Ascenso?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Google Shape;235;p9">
            <a:extLst>
              <a:ext uri="{FF2B5EF4-FFF2-40B4-BE49-F238E27FC236}">
                <a16:creationId xmlns:a16="http://schemas.microsoft.com/office/drawing/2014/main" id="{1E86E180-B767-4A63-A7A7-A5667160FFF9}"/>
              </a:ext>
            </a:extLst>
          </p:cNvPr>
          <p:cNvGraphicFramePr/>
          <p:nvPr/>
        </p:nvGraphicFramePr>
        <p:xfrm>
          <a:off x="717862" y="3206199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Google Shape;236;p9">
            <a:extLst>
              <a:ext uri="{FF2B5EF4-FFF2-40B4-BE49-F238E27FC236}">
                <a16:creationId xmlns:a16="http://schemas.microsoft.com/office/drawing/2014/main" id="{049FD382-6524-4EE3-AE57-8C0DA711DCA7}"/>
              </a:ext>
            </a:extLst>
          </p:cNvPr>
          <p:cNvSpPr txBox="1"/>
          <p:nvPr/>
        </p:nvSpPr>
        <p:spPr>
          <a:xfrm>
            <a:off x="827475" y="3300050"/>
            <a:ext cx="473570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 ¿Reconocimiento?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Google Shape;235;p9">
            <a:extLst>
              <a:ext uri="{FF2B5EF4-FFF2-40B4-BE49-F238E27FC236}">
                <a16:creationId xmlns:a16="http://schemas.microsoft.com/office/drawing/2014/main" id="{BFBAB4FD-0524-4C3D-A38E-41441535D116}"/>
              </a:ext>
            </a:extLst>
          </p:cNvPr>
          <p:cNvGraphicFramePr/>
          <p:nvPr/>
        </p:nvGraphicFramePr>
        <p:xfrm>
          <a:off x="717862" y="2326095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Google Shape;236;p9">
            <a:extLst>
              <a:ext uri="{FF2B5EF4-FFF2-40B4-BE49-F238E27FC236}">
                <a16:creationId xmlns:a16="http://schemas.microsoft.com/office/drawing/2014/main" id="{DEB77A09-7988-494F-A4B1-8B9FA45C6BBD}"/>
              </a:ext>
            </a:extLst>
          </p:cNvPr>
          <p:cNvSpPr txBox="1"/>
          <p:nvPr/>
        </p:nvSpPr>
        <p:spPr>
          <a:xfrm>
            <a:off x="827475" y="2416767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 ¿Dinero?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973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73;p11">
            <a:extLst>
              <a:ext uri="{FF2B5EF4-FFF2-40B4-BE49-F238E27FC236}">
                <a16:creationId xmlns:a16="http://schemas.microsoft.com/office/drawing/2014/main" id="{D6F89822-3B66-4264-809F-7C563048E3D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3345" y="3993793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73;p11">
            <a:extLst>
              <a:ext uri="{FF2B5EF4-FFF2-40B4-BE49-F238E27FC236}">
                <a16:creationId xmlns:a16="http://schemas.microsoft.com/office/drawing/2014/main" id="{4A3AAD99-9D19-419E-9960-7C2FF74D41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9889" y="2571750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73;p11">
            <a:extLst>
              <a:ext uri="{FF2B5EF4-FFF2-40B4-BE49-F238E27FC236}">
                <a16:creationId xmlns:a16="http://schemas.microsoft.com/office/drawing/2014/main" id="{6B693FC3-D12E-41A5-ACE0-F8806614CF4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6666" y="772064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65794" y="1110673"/>
            <a:ext cx="3041315" cy="2907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>
            <a:spLocks noGrp="1"/>
          </p:cNvSpPr>
          <p:nvPr>
            <p:ph type="body" idx="1"/>
          </p:nvPr>
        </p:nvSpPr>
        <p:spPr>
          <a:xfrm>
            <a:off x="3462539" y="2649217"/>
            <a:ext cx="2235750" cy="97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0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Plan de acción</a:t>
            </a:r>
            <a:endParaRPr dirty="0"/>
          </a:p>
        </p:txBody>
      </p:sp>
      <p:pic>
        <p:nvPicPr>
          <p:cNvPr id="129" name="Google Shape;12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2001" y="-14905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33791" y="746369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54230" y="2470326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73;p11">
            <a:extLst>
              <a:ext uri="{FF2B5EF4-FFF2-40B4-BE49-F238E27FC236}">
                <a16:creationId xmlns:a16="http://schemas.microsoft.com/office/drawing/2014/main" id="{6DA6F910-E394-450B-9845-03D7AEB2798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5794" y="4009319"/>
            <a:ext cx="947066" cy="92717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32;p3">
            <a:extLst>
              <a:ext uri="{FF2B5EF4-FFF2-40B4-BE49-F238E27FC236}">
                <a16:creationId xmlns:a16="http://schemas.microsoft.com/office/drawing/2014/main" id="{AAB4AE06-67F5-4BB0-B681-745AF4964BCD}"/>
              </a:ext>
            </a:extLst>
          </p:cNvPr>
          <p:cNvSpPr txBox="1"/>
          <p:nvPr/>
        </p:nvSpPr>
        <p:spPr>
          <a:xfrm>
            <a:off x="5059067" y="4189884"/>
            <a:ext cx="853681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Motivación y premio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34;p3">
            <a:extLst>
              <a:ext uri="{FF2B5EF4-FFF2-40B4-BE49-F238E27FC236}">
                <a16:creationId xmlns:a16="http://schemas.microsoft.com/office/drawing/2014/main" id="{99D3F20C-F877-431C-8EF6-F7FC7157EFA1}"/>
              </a:ext>
            </a:extLst>
          </p:cNvPr>
          <p:cNvSpPr txBox="1"/>
          <p:nvPr/>
        </p:nvSpPr>
        <p:spPr>
          <a:xfrm>
            <a:off x="5884679" y="979261"/>
            <a:ext cx="853681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Conoce a tu vendedor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35;p3">
            <a:extLst>
              <a:ext uri="{FF2B5EF4-FFF2-40B4-BE49-F238E27FC236}">
                <a16:creationId xmlns:a16="http://schemas.microsoft.com/office/drawing/2014/main" id="{62AE034D-9615-45F4-9633-550D52D76FA7}"/>
              </a:ext>
            </a:extLst>
          </p:cNvPr>
          <p:cNvSpPr txBox="1"/>
          <p:nvPr/>
        </p:nvSpPr>
        <p:spPr>
          <a:xfrm>
            <a:off x="6353274" y="2758336"/>
            <a:ext cx="85368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  <a:b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Plantéale un objetivo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36;p3">
            <a:extLst>
              <a:ext uri="{FF2B5EF4-FFF2-40B4-BE49-F238E27FC236}">
                <a16:creationId xmlns:a16="http://schemas.microsoft.com/office/drawing/2014/main" id="{32E974AA-1A5A-4B57-9448-4DB8B8EABAD0}"/>
              </a:ext>
            </a:extLst>
          </p:cNvPr>
          <p:cNvSpPr txBox="1"/>
          <p:nvPr/>
        </p:nvSpPr>
        <p:spPr>
          <a:xfrm>
            <a:off x="4156209" y="108373"/>
            <a:ext cx="853681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Escoge un vendedor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137;p3">
            <a:extLst>
              <a:ext uri="{FF2B5EF4-FFF2-40B4-BE49-F238E27FC236}">
                <a16:creationId xmlns:a16="http://schemas.microsoft.com/office/drawing/2014/main" id="{031D6A61-385B-4EF9-8232-D7A99853585E}"/>
              </a:ext>
            </a:extLst>
          </p:cNvPr>
          <p:cNvSpPr txBox="1"/>
          <p:nvPr/>
        </p:nvSpPr>
        <p:spPr>
          <a:xfrm>
            <a:off x="2480774" y="900949"/>
            <a:ext cx="853681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7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Evaluación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138;p3">
            <a:extLst>
              <a:ext uri="{FF2B5EF4-FFF2-40B4-BE49-F238E27FC236}">
                <a16:creationId xmlns:a16="http://schemas.microsoft.com/office/drawing/2014/main" id="{A874ACED-DA71-49AC-8EDE-F6C99508FB9A}"/>
              </a:ext>
            </a:extLst>
          </p:cNvPr>
          <p:cNvSpPr txBox="1"/>
          <p:nvPr/>
        </p:nvSpPr>
        <p:spPr>
          <a:xfrm>
            <a:off x="2000922" y="2649217"/>
            <a:ext cx="853681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6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Seguimiento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32;p3">
            <a:extLst>
              <a:ext uri="{FF2B5EF4-FFF2-40B4-BE49-F238E27FC236}">
                <a16:creationId xmlns:a16="http://schemas.microsoft.com/office/drawing/2014/main" id="{3AB551DE-C47A-4963-BA78-B508257E5485}"/>
              </a:ext>
            </a:extLst>
          </p:cNvPr>
          <p:cNvSpPr txBox="1"/>
          <p:nvPr/>
        </p:nvSpPr>
        <p:spPr>
          <a:xfrm>
            <a:off x="3112486" y="4211555"/>
            <a:ext cx="853681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Plan de acción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141;p3">
            <a:extLst>
              <a:ext uri="{FF2B5EF4-FFF2-40B4-BE49-F238E27FC236}">
                <a16:creationId xmlns:a16="http://schemas.microsoft.com/office/drawing/2014/main" id="{751586A3-1FFA-4E34-8095-65DD3093C790}"/>
              </a:ext>
            </a:extLst>
          </p:cNvPr>
          <p:cNvSpPr txBox="1"/>
          <p:nvPr/>
        </p:nvSpPr>
        <p:spPr>
          <a:xfrm>
            <a:off x="-1" y="57637"/>
            <a:ext cx="2778101" cy="759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000"/>
              <a:buFont typeface="Arial"/>
              <a:buNone/>
            </a:pPr>
            <a:r>
              <a:rPr lang="es-ES" sz="2000" b="0" i="0" u="none" strike="noStrike" cap="none" dirty="0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</a:rPr>
              <a:t>Coaching de ventas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612C59-131A-4C54-A416-2B62CA3B59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6167" y="1870982"/>
            <a:ext cx="1272924" cy="97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12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93383" y="-443936"/>
            <a:ext cx="6681576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2500" dirty="0">
                <a:solidFill>
                  <a:srgbClr val="008EDD"/>
                </a:solidFill>
              </a:rPr>
              <a:t>Plan de acción.</a:t>
            </a:r>
            <a:endParaRPr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D5E382E-0B5E-4EA1-8390-3902EEEA4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503" y="1939129"/>
            <a:ext cx="2886478" cy="22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7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93383" y="-443936"/>
            <a:ext cx="6681576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2500" dirty="0">
                <a:solidFill>
                  <a:srgbClr val="008EDD"/>
                </a:solidFill>
              </a:rPr>
              <a:t>Plan de acción.</a:t>
            </a:r>
            <a:endParaRPr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E7C9B5F-A744-4084-AB22-001A32C88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337" y="1793277"/>
            <a:ext cx="7173326" cy="2667372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895F51D8-4F15-4A2E-889B-5E1A35DFE8F0}"/>
              </a:ext>
            </a:extLst>
          </p:cNvPr>
          <p:cNvSpPr/>
          <p:nvPr/>
        </p:nvSpPr>
        <p:spPr>
          <a:xfrm>
            <a:off x="3703516" y="1682217"/>
            <a:ext cx="568337" cy="2652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147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93383" y="-443936"/>
            <a:ext cx="6681576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2500" dirty="0">
                <a:solidFill>
                  <a:srgbClr val="008EDD"/>
                </a:solidFill>
              </a:rPr>
              <a:t>¿Cómo se come un elefante?</a:t>
            </a:r>
            <a:endParaRPr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355ABA-57B0-474E-8638-33DE67766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410" y="1768658"/>
            <a:ext cx="3411204" cy="311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0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9E64DF0-35E0-4E51-AF82-288A17072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680" y="1186919"/>
            <a:ext cx="5296639" cy="20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292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6177A72-B206-4880-A978-092914B69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098" y="1161591"/>
            <a:ext cx="3600953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512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93383" y="-129829"/>
            <a:ext cx="8023142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1600" dirty="0">
                <a:solidFill>
                  <a:srgbClr val="008EDD"/>
                </a:solidFill>
              </a:rPr>
              <a:t>Pide al vendedor que haga una lista de actividades que debe hacer para cumplir el objetivo.</a:t>
            </a:r>
            <a:endParaRPr sz="1600"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graphicFrame>
        <p:nvGraphicFramePr>
          <p:cNvPr id="235" name="Google Shape;235;p9"/>
          <p:cNvGraphicFramePr/>
          <p:nvPr/>
        </p:nvGraphicFramePr>
        <p:xfrm>
          <a:off x="717862" y="2762602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6" name="Google Shape;236;p9"/>
          <p:cNvSpPr txBox="1"/>
          <p:nvPr/>
        </p:nvSpPr>
        <p:spPr>
          <a:xfrm>
            <a:off x="827475" y="2853274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Google Shape;235;p9">
            <a:extLst>
              <a:ext uri="{FF2B5EF4-FFF2-40B4-BE49-F238E27FC236}">
                <a16:creationId xmlns:a16="http://schemas.microsoft.com/office/drawing/2014/main" id="{1E86E180-B767-4A63-A7A7-A5667160FFF9}"/>
              </a:ext>
            </a:extLst>
          </p:cNvPr>
          <p:cNvGraphicFramePr/>
          <p:nvPr/>
        </p:nvGraphicFramePr>
        <p:xfrm>
          <a:off x="717862" y="3206199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Google Shape;236;p9">
            <a:extLst>
              <a:ext uri="{FF2B5EF4-FFF2-40B4-BE49-F238E27FC236}">
                <a16:creationId xmlns:a16="http://schemas.microsoft.com/office/drawing/2014/main" id="{049FD382-6524-4EE3-AE57-8C0DA711DCA7}"/>
              </a:ext>
            </a:extLst>
          </p:cNvPr>
          <p:cNvSpPr txBox="1"/>
          <p:nvPr/>
        </p:nvSpPr>
        <p:spPr>
          <a:xfrm>
            <a:off x="827475" y="3296871"/>
            <a:ext cx="517521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Google Shape;235;p9">
            <a:extLst>
              <a:ext uri="{FF2B5EF4-FFF2-40B4-BE49-F238E27FC236}">
                <a16:creationId xmlns:a16="http://schemas.microsoft.com/office/drawing/2014/main" id="{BFBAB4FD-0524-4C3D-A38E-41441535D116}"/>
              </a:ext>
            </a:extLst>
          </p:cNvPr>
          <p:cNvGraphicFramePr/>
          <p:nvPr/>
        </p:nvGraphicFramePr>
        <p:xfrm>
          <a:off x="717862" y="2326095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Google Shape;236;p9">
            <a:extLst>
              <a:ext uri="{FF2B5EF4-FFF2-40B4-BE49-F238E27FC236}">
                <a16:creationId xmlns:a16="http://schemas.microsoft.com/office/drawing/2014/main" id="{DEB77A09-7988-494F-A4B1-8B9FA45C6BBD}"/>
              </a:ext>
            </a:extLst>
          </p:cNvPr>
          <p:cNvSpPr txBox="1"/>
          <p:nvPr/>
        </p:nvSpPr>
        <p:spPr>
          <a:xfrm>
            <a:off x="827475" y="2416767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" name="Google Shape;235;p9">
            <a:extLst>
              <a:ext uri="{FF2B5EF4-FFF2-40B4-BE49-F238E27FC236}">
                <a16:creationId xmlns:a16="http://schemas.microsoft.com/office/drawing/2014/main" id="{6E91CEF7-BC46-468E-81AC-A4A5E8168F0D}"/>
              </a:ext>
            </a:extLst>
          </p:cNvPr>
          <p:cNvGraphicFramePr/>
          <p:nvPr/>
        </p:nvGraphicFramePr>
        <p:xfrm>
          <a:off x="717862" y="3649796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Google Shape;236;p9">
            <a:extLst>
              <a:ext uri="{FF2B5EF4-FFF2-40B4-BE49-F238E27FC236}">
                <a16:creationId xmlns:a16="http://schemas.microsoft.com/office/drawing/2014/main" id="{983A49D9-C1A1-45AD-92F7-93B436849C8B}"/>
              </a:ext>
            </a:extLst>
          </p:cNvPr>
          <p:cNvSpPr txBox="1"/>
          <p:nvPr/>
        </p:nvSpPr>
        <p:spPr>
          <a:xfrm>
            <a:off x="827475" y="3740468"/>
            <a:ext cx="480821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" name="Google Shape;235;p9">
            <a:extLst>
              <a:ext uri="{FF2B5EF4-FFF2-40B4-BE49-F238E27FC236}">
                <a16:creationId xmlns:a16="http://schemas.microsoft.com/office/drawing/2014/main" id="{78AB64B5-56EA-444D-932B-3D859454455F}"/>
              </a:ext>
            </a:extLst>
          </p:cNvPr>
          <p:cNvGraphicFramePr/>
          <p:nvPr/>
        </p:nvGraphicFramePr>
        <p:xfrm>
          <a:off x="717862" y="4085910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Google Shape;236;p9">
            <a:extLst>
              <a:ext uri="{FF2B5EF4-FFF2-40B4-BE49-F238E27FC236}">
                <a16:creationId xmlns:a16="http://schemas.microsoft.com/office/drawing/2014/main" id="{BC353D10-F673-4C2B-87EA-459BBB32FAAB}"/>
              </a:ext>
            </a:extLst>
          </p:cNvPr>
          <p:cNvSpPr txBox="1"/>
          <p:nvPr/>
        </p:nvSpPr>
        <p:spPr>
          <a:xfrm>
            <a:off x="870262" y="4124342"/>
            <a:ext cx="449795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208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93383" y="-443936"/>
            <a:ext cx="6681576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2500" dirty="0">
                <a:solidFill>
                  <a:srgbClr val="008EDD"/>
                </a:solidFill>
              </a:rPr>
              <a:t>Gestión del tiempo.</a:t>
            </a:r>
            <a:endParaRPr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9C59F00-3655-442F-AB36-30B76F45C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732" y="1876644"/>
            <a:ext cx="3480691" cy="300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9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93383" y="-443936"/>
            <a:ext cx="6681576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2500" dirty="0">
                <a:solidFill>
                  <a:srgbClr val="008EDD"/>
                </a:solidFill>
              </a:rPr>
              <a:t>Matriz Eisenhower.</a:t>
            </a:r>
            <a:endParaRPr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74512B10-B99D-465A-8A1C-7DE149A0B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239" y="1920254"/>
            <a:ext cx="5354375" cy="271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93383" y="-443936"/>
            <a:ext cx="8023142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1600" dirty="0">
                <a:solidFill>
                  <a:srgbClr val="008EDD"/>
                </a:solidFill>
              </a:rPr>
              <a:t>Pide al vendedor que aplique a la lista la matriz Eisenhower y escriba las actividades importantes y urgentes.</a:t>
            </a:r>
            <a:endParaRPr sz="1600"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graphicFrame>
        <p:nvGraphicFramePr>
          <p:cNvPr id="235" name="Google Shape;235;p9"/>
          <p:cNvGraphicFramePr/>
          <p:nvPr/>
        </p:nvGraphicFramePr>
        <p:xfrm>
          <a:off x="717862" y="2762602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6" name="Google Shape;236;p9"/>
          <p:cNvSpPr txBox="1"/>
          <p:nvPr/>
        </p:nvSpPr>
        <p:spPr>
          <a:xfrm>
            <a:off x="827475" y="2853274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 importante y urgente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Google Shape;235;p9">
            <a:extLst>
              <a:ext uri="{FF2B5EF4-FFF2-40B4-BE49-F238E27FC236}">
                <a16:creationId xmlns:a16="http://schemas.microsoft.com/office/drawing/2014/main" id="{1E86E180-B767-4A63-A7A7-A5667160FFF9}"/>
              </a:ext>
            </a:extLst>
          </p:cNvPr>
          <p:cNvGraphicFramePr/>
          <p:nvPr/>
        </p:nvGraphicFramePr>
        <p:xfrm>
          <a:off x="717862" y="3206199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Google Shape;236;p9">
            <a:extLst>
              <a:ext uri="{FF2B5EF4-FFF2-40B4-BE49-F238E27FC236}">
                <a16:creationId xmlns:a16="http://schemas.microsoft.com/office/drawing/2014/main" id="{049FD382-6524-4EE3-AE57-8C0DA711DCA7}"/>
              </a:ext>
            </a:extLst>
          </p:cNvPr>
          <p:cNvSpPr txBox="1"/>
          <p:nvPr/>
        </p:nvSpPr>
        <p:spPr>
          <a:xfrm>
            <a:off x="827475" y="3296871"/>
            <a:ext cx="517521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 importante y urgente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Google Shape;235;p9">
            <a:extLst>
              <a:ext uri="{FF2B5EF4-FFF2-40B4-BE49-F238E27FC236}">
                <a16:creationId xmlns:a16="http://schemas.microsoft.com/office/drawing/2014/main" id="{BFBAB4FD-0524-4C3D-A38E-41441535D116}"/>
              </a:ext>
            </a:extLst>
          </p:cNvPr>
          <p:cNvGraphicFramePr/>
          <p:nvPr/>
        </p:nvGraphicFramePr>
        <p:xfrm>
          <a:off x="717862" y="2326095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Google Shape;236;p9">
            <a:extLst>
              <a:ext uri="{FF2B5EF4-FFF2-40B4-BE49-F238E27FC236}">
                <a16:creationId xmlns:a16="http://schemas.microsoft.com/office/drawing/2014/main" id="{DEB77A09-7988-494F-A4B1-8B9FA45C6BBD}"/>
              </a:ext>
            </a:extLst>
          </p:cNvPr>
          <p:cNvSpPr txBox="1"/>
          <p:nvPr/>
        </p:nvSpPr>
        <p:spPr>
          <a:xfrm>
            <a:off x="827475" y="2416767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 importante y urgente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" name="Google Shape;235;p9">
            <a:extLst>
              <a:ext uri="{FF2B5EF4-FFF2-40B4-BE49-F238E27FC236}">
                <a16:creationId xmlns:a16="http://schemas.microsoft.com/office/drawing/2014/main" id="{6E91CEF7-BC46-468E-81AC-A4A5E8168F0D}"/>
              </a:ext>
            </a:extLst>
          </p:cNvPr>
          <p:cNvGraphicFramePr/>
          <p:nvPr/>
        </p:nvGraphicFramePr>
        <p:xfrm>
          <a:off x="717862" y="3649796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Google Shape;236;p9">
            <a:extLst>
              <a:ext uri="{FF2B5EF4-FFF2-40B4-BE49-F238E27FC236}">
                <a16:creationId xmlns:a16="http://schemas.microsoft.com/office/drawing/2014/main" id="{983A49D9-C1A1-45AD-92F7-93B436849C8B}"/>
              </a:ext>
            </a:extLst>
          </p:cNvPr>
          <p:cNvSpPr txBox="1"/>
          <p:nvPr/>
        </p:nvSpPr>
        <p:spPr>
          <a:xfrm>
            <a:off x="827475" y="3740468"/>
            <a:ext cx="480821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 importante y urgente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" name="Google Shape;235;p9">
            <a:extLst>
              <a:ext uri="{FF2B5EF4-FFF2-40B4-BE49-F238E27FC236}">
                <a16:creationId xmlns:a16="http://schemas.microsoft.com/office/drawing/2014/main" id="{78AB64B5-56EA-444D-932B-3D859454455F}"/>
              </a:ext>
            </a:extLst>
          </p:cNvPr>
          <p:cNvGraphicFramePr/>
          <p:nvPr/>
        </p:nvGraphicFramePr>
        <p:xfrm>
          <a:off x="717862" y="4085910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Google Shape;236;p9">
            <a:extLst>
              <a:ext uri="{FF2B5EF4-FFF2-40B4-BE49-F238E27FC236}">
                <a16:creationId xmlns:a16="http://schemas.microsoft.com/office/drawing/2014/main" id="{BC353D10-F673-4C2B-87EA-459BBB32FAAB}"/>
              </a:ext>
            </a:extLst>
          </p:cNvPr>
          <p:cNvSpPr txBox="1"/>
          <p:nvPr/>
        </p:nvSpPr>
        <p:spPr>
          <a:xfrm>
            <a:off x="870262" y="4124342"/>
            <a:ext cx="449795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 importante y urgente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386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7C1C5B3-8C3C-4771-A0ED-D15F3BE72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846" y="142177"/>
            <a:ext cx="5144218" cy="5001323"/>
          </a:xfrm>
          <a:prstGeom prst="rect">
            <a:avLst/>
          </a:prstGeom>
        </p:spPr>
      </p:pic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103797" y="142177"/>
            <a:ext cx="3911389" cy="1322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2000" dirty="0">
                <a:solidFill>
                  <a:srgbClr val="008EDD"/>
                </a:solidFill>
              </a:rPr>
              <a:t>Grafica matriz Eisenhower.</a:t>
            </a:r>
            <a:endParaRPr sz="2000"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000" dirty="0">
              <a:solidFill>
                <a:srgbClr val="18B208"/>
              </a:solidFill>
            </a:endParaRPr>
          </a:p>
        </p:txBody>
      </p:sp>
      <p:graphicFrame>
        <p:nvGraphicFramePr>
          <p:cNvPr id="14" name="Google Shape;235;p9">
            <a:extLst>
              <a:ext uri="{FF2B5EF4-FFF2-40B4-BE49-F238E27FC236}">
                <a16:creationId xmlns:a16="http://schemas.microsoft.com/office/drawing/2014/main" id="{04E14DA6-E240-490C-A397-15A145AF84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8895216"/>
              </p:ext>
            </p:extLst>
          </p:nvPr>
        </p:nvGraphicFramePr>
        <p:xfrm>
          <a:off x="1986913" y="1439888"/>
          <a:ext cx="2113145" cy="575662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2113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56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Google Shape;236;p9">
            <a:extLst>
              <a:ext uri="{FF2B5EF4-FFF2-40B4-BE49-F238E27FC236}">
                <a16:creationId xmlns:a16="http://schemas.microsoft.com/office/drawing/2014/main" id="{6C49F57A-1B22-423E-BD5C-B5584F12AAFF}"/>
              </a:ext>
            </a:extLst>
          </p:cNvPr>
          <p:cNvSpPr txBox="1"/>
          <p:nvPr/>
        </p:nvSpPr>
        <p:spPr>
          <a:xfrm>
            <a:off x="2092629" y="1530560"/>
            <a:ext cx="192255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D8D8D8"/>
                </a:solidFill>
              </a:rPr>
              <a:t>Escribe aquí Urgente e importante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" name="Google Shape;235;p9">
            <a:extLst>
              <a:ext uri="{FF2B5EF4-FFF2-40B4-BE49-F238E27FC236}">
                <a16:creationId xmlns:a16="http://schemas.microsoft.com/office/drawing/2014/main" id="{ABA162D2-21ED-43FA-B8F7-CD67A1F7DA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194044"/>
              </p:ext>
            </p:extLst>
          </p:nvPr>
        </p:nvGraphicFramePr>
        <p:xfrm>
          <a:off x="5141057" y="1436992"/>
          <a:ext cx="1990073" cy="512203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990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220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Google Shape;236;p9">
            <a:extLst>
              <a:ext uri="{FF2B5EF4-FFF2-40B4-BE49-F238E27FC236}">
                <a16:creationId xmlns:a16="http://schemas.microsoft.com/office/drawing/2014/main" id="{F6F50828-8782-40FF-AB24-69C418FB38B1}"/>
              </a:ext>
            </a:extLst>
          </p:cNvPr>
          <p:cNvSpPr txBox="1"/>
          <p:nvPr/>
        </p:nvSpPr>
        <p:spPr>
          <a:xfrm>
            <a:off x="5225930" y="1385123"/>
            <a:ext cx="153893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D8D8D8"/>
                </a:solidFill>
              </a:rPr>
              <a:t>Importante, no urgente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" name="Google Shape;235;p9">
            <a:extLst>
              <a:ext uri="{FF2B5EF4-FFF2-40B4-BE49-F238E27FC236}">
                <a16:creationId xmlns:a16="http://schemas.microsoft.com/office/drawing/2014/main" id="{A0DC1418-5823-4D66-80E6-A0C0A5FAC4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9647974"/>
              </p:ext>
            </p:extLst>
          </p:nvPr>
        </p:nvGraphicFramePr>
        <p:xfrm>
          <a:off x="1986912" y="3163288"/>
          <a:ext cx="2113145" cy="515844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2113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584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Google Shape;236;p9">
            <a:extLst>
              <a:ext uri="{FF2B5EF4-FFF2-40B4-BE49-F238E27FC236}">
                <a16:creationId xmlns:a16="http://schemas.microsoft.com/office/drawing/2014/main" id="{0B79CF2D-E367-411C-A277-0461EFB9CB48}"/>
              </a:ext>
            </a:extLst>
          </p:cNvPr>
          <p:cNvSpPr txBox="1"/>
          <p:nvPr/>
        </p:nvSpPr>
        <p:spPr>
          <a:xfrm>
            <a:off x="2167508" y="3117901"/>
            <a:ext cx="165429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D8D8D8"/>
                </a:solidFill>
              </a:rPr>
              <a:t>Urgente, no importante</a:t>
            </a:r>
            <a:endParaRPr lang="es-ES"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8" name="Google Shape;235;p9">
            <a:extLst>
              <a:ext uri="{FF2B5EF4-FFF2-40B4-BE49-F238E27FC236}">
                <a16:creationId xmlns:a16="http://schemas.microsoft.com/office/drawing/2014/main" id="{2A4D2DBE-7590-4D55-A735-E212E710E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4991079"/>
              </p:ext>
            </p:extLst>
          </p:nvPr>
        </p:nvGraphicFramePr>
        <p:xfrm>
          <a:off x="5227026" y="3059726"/>
          <a:ext cx="1904104" cy="619406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904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94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Google Shape;236;p9">
            <a:extLst>
              <a:ext uri="{FF2B5EF4-FFF2-40B4-BE49-F238E27FC236}">
                <a16:creationId xmlns:a16="http://schemas.microsoft.com/office/drawing/2014/main" id="{11796B93-30EF-4284-8F03-236D04538751}"/>
              </a:ext>
            </a:extLst>
          </p:cNvPr>
          <p:cNvSpPr txBox="1"/>
          <p:nvPr/>
        </p:nvSpPr>
        <p:spPr>
          <a:xfrm>
            <a:off x="5362069" y="3044251"/>
            <a:ext cx="161442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No importante, no urgente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433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93383" y="-443936"/>
            <a:ext cx="6681576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2500" dirty="0">
                <a:solidFill>
                  <a:srgbClr val="008EDD"/>
                </a:solidFill>
              </a:rPr>
              <a:t>Plan de acción – línea del tiempo.</a:t>
            </a:r>
            <a:endParaRPr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550BEA-AA1B-4D73-85C8-88E57E361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56" y="2134751"/>
            <a:ext cx="7287642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93383" y="-443936"/>
            <a:ext cx="6681576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1600" dirty="0">
                <a:solidFill>
                  <a:srgbClr val="008EDD"/>
                </a:solidFill>
              </a:rPr>
              <a:t>Plan de acción – Pide que grafique la línea del tiempo con las actividades urgentes e importantes.</a:t>
            </a:r>
            <a:endParaRPr sz="1600"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C5CFBF7-FBBA-489F-97B3-4543E6935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73" y="2160803"/>
            <a:ext cx="7446522" cy="866729"/>
          </a:xfrm>
          <a:prstGeom prst="rect">
            <a:avLst/>
          </a:prstGeom>
        </p:spPr>
      </p:pic>
      <p:graphicFrame>
        <p:nvGraphicFramePr>
          <p:cNvPr id="6" name="Google Shape;235;p9">
            <a:extLst>
              <a:ext uri="{FF2B5EF4-FFF2-40B4-BE49-F238E27FC236}">
                <a16:creationId xmlns:a16="http://schemas.microsoft.com/office/drawing/2014/main" id="{0D168369-175C-4262-A868-F947877039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1734705"/>
              </p:ext>
            </p:extLst>
          </p:nvPr>
        </p:nvGraphicFramePr>
        <p:xfrm>
          <a:off x="874500" y="1876266"/>
          <a:ext cx="1151252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151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Google Shape;236;p9">
            <a:extLst>
              <a:ext uri="{FF2B5EF4-FFF2-40B4-BE49-F238E27FC236}">
                <a16:creationId xmlns:a16="http://schemas.microsoft.com/office/drawing/2014/main" id="{A687CAD9-1EBA-4EAA-8CB3-CA4B8562164F}"/>
              </a:ext>
            </a:extLst>
          </p:cNvPr>
          <p:cNvSpPr txBox="1"/>
          <p:nvPr/>
        </p:nvSpPr>
        <p:spPr>
          <a:xfrm>
            <a:off x="984114" y="1966938"/>
            <a:ext cx="78003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mes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Google Shape;235;p9">
            <a:extLst>
              <a:ext uri="{FF2B5EF4-FFF2-40B4-BE49-F238E27FC236}">
                <a16:creationId xmlns:a16="http://schemas.microsoft.com/office/drawing/2014/main" id="{976B9DCB-EA9D-4CCF-9CA4-7F9210F3D3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9126069"/>
              </p:ext>
            </p:extLst>
          </p:nvPr>
        </p:nvGraphicFramePr>
        <p:xfrm>
          <a:off x="2440073" y="1881099"/>
          <a:ext cx="1047204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047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Google Shape;236;p9">
            <a:extLst>
              <a:ext uri="{FF2B5EF4-FFF2-40B4-BE49-F238E27FC236}">
                <a16:creationId xmlns:a16="http://schemas.microsoft.com/office/drawing/2014/main" id="{75D78262-BCFC-4157-B804-7DD6636E4A91}"/>
              </a:ext>
            </a:extLst>
          </p:cNvPr>
          <p:cNvSpPr txBox="1"/>
          <p:nvPr/>
        </p:nvSpPr>
        <p:spPr>
          <a:xfrm>
            <a:off x="2549686" y="1971771"/>
            <a:ext cx="93759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mes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" name="Google Shape;235;p9">
            <a:extLst>
              <a:ext uri="{FF2B5EF4-FFF2-40B4-BE49-F238E27FC236}">
                <a16:creationId xmlns:a16="http://schemas.microsoft.com/office/drawing/2014/main" id="{7EF951D6-6528-4B54-AE11-5951F23DFB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166028"/>
              </p:ext>
            </p:extLst>
          </p:nvPr>
        </p:nvGraphicFramePr>
        <p:xfrm>
          <a:off x="3974513" y="1876266"/>
          <a:ext cx="937591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937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Google Shape;236;p9">
            <a:extLst>
              <a:ext uri="{FF2B5EF4-FFF2-40B4-BE49-F238E27FC236}">
                <a16:creationId xmlns:a16="http://schemas.microsoft.com/office/drawing/2014/main" id="{F39D7B37-6078-4592-8E32-48A5067EB471}"/>
              </a:ext>
            </a:extLst>
          </p:cNvPr>
          <p:cNvSpPr txBox="1"/>
          <p:nvPr/>
        </p:nvSpPr>
        <p:spPr>
          <a:xfrm>
            <a:off x="4084126" y="1966938"/>
            <a:ext cx="93759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mes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" name="Google Shape;235;p9">
            <a:extLst>
              <a:ext uri="{FF2B5EF4-FFF2-40B4-BE49-F238E27FC236}">
                <a16:creationId xmlns:a16="http://schemas.microsoft.com/office/drawing/2014/main" id="{A6973813-6B56-4D09-81E7-21E9552ED1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633302"/>
              </p:ext>
            </p:extLst>
          </p:nvPr>
        </p:nvGraphicFramePr>
        <p:xfrm>
          <a:off x="5248694" y="1881099"/>
          <a:ext cx="1047204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047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Google Shape;236;p9">
            <a:extLst>
              <a:ext uri="{FF2B5EF4-FFF2-40B4-BE49-F238E27FC236}">
                <a16:creationId xmlns:a16="http://schemas.microsoft.com/office/drawing/2014/main" id="{B11484F1-C0A7-4E2E-97C2-76D0BE81FED1}"/>
              </a:ext>
            </a:extLst>
          </p:cNvPr>
          <p:cNvSpPr txBox="1"/>
          <p:nvPr/>
        </p:nvSpPr>
        <p:spPr>
          <a:xfrm>
            <a:off x="5413651" y="1895019"/>
            <a:ext cx="70953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mes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" name="Google Shape;235;p9">
            <a:extLst>
              <a:ext uri="{FF2B5EF4-FFF2-40B4-BE49-F238E27FC236}">
                <a16:creationId xmlns:a16="http://schemas.microsoft.com/office/drawing/2014/main" id="{0AE1798E-92F0-4FBA-A6FD-855D761BC3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6796822"/>
              </p:ext>
            </p:extLst>
          </p:nvPr>
        </p:nvGraphicFramePr>
        <p:xfrm>
          <a:off x="6794948" y="1900604"/>
          <a:ext cx="1033201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033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Google Shape;236;p9">
            <a:extLst>
              <a:ext uri="{FF2B5EF4-FFF2-40B4-BE49-F238E27FC236}">
                <a16:creationId xmlns:a16="http://schemas.microsoft.com/office/drawing/2014/main" id="{633B488D-8F15-489A-A91F-D782E50867E0}"/>
              </a:ext>
            </a:extLst>
          </p:cNvPr>
          <p:cNvSpPr txBox="1"/>
          <p:nvPr/>
        </p:nvSpPr>
        <p:spPr>
          <a:xfrm>
            <a:off x="6904562" y="1991276"/>
            <a:ext cx="70004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mes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" name="Google Shape;235;p9">
            <a:extLst>
              <a:ext uri="{FF2B5EF4-FFF2-40B4-BE49-F238E27FC236}">
                <a16:creationId xmlns:a16="http://schemas.microsoft.com/office/drawing/2014/main" id="{DB7525EE-36A4-4FE9-8466-3C71296F6F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3575268"/>
              </p:ext>
            </p:extLst>
          </p:nvPr>
        </p:nvGraphicFramePr>
        <p:xfrm>
          <a:off x="874500" y="3803116"/>
          <a:ext cx="1236124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236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Google Shape;236;p9">
            <a:extLst>
              <a:ext uri="{FF2B5EF4-FFF2-40B4-BE49-F238E27FC236}">
                <a16:creationId xmlns:a16="http://schemas.microsoft.com/office/drawing/2014/main" id="{EB0A042A-CCB2-45B8-9CC5-B8D8B8DA87E4}"/>
              </a:ext>
            </a:extLst>
          </p:cNvPr>
          <p:cNvSpPr txBox="1"/>
          <p:nvPr/>
        </p:nvSpPr>
        <p:spPr>
          <a:xfrm>
            <a:off x="984114" y="3893788"/>
            <a:ext cx="10416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D8D8D8"/>
                </a:solidFill>
              </a:rPr>
              <a:t>actividad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" name="Google Shape;235;p9">
            <a:extLst>
              <a:ext uri="{FF2B5EF4-FFF2-40B4-BE49-F238E27FC236}">
                <a16:creationId xmlns:a16="http://schemas.microsoft.com/office/drawing/2014/main" id="{F3821ADB-B6D7-4F40-B640-CF78E801BA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9640305"/>
              </p:ext>
            </p:extLst>
          </p:nvPr>
        </p:nvGraphicFramePr>
        <p:xfrm>
          <a:off x="2496826" y="3799897"/>
          <a:ext cx="1236124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236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Google Shape;236;p9">
            <a:extLst>
              <a:ext uri="{FF2B5EF4-FFF2-40B4-BE49-F238E27FC236}">
                <a16:creationId xmlns:a16="http://schemas.microsoft.com/office/drawing/2014/main" id="{4FEBDB31-EB1C-4946-9A61-7A5752D8E8AD}"/>
              </a:ext>
            </a:extLst>
          </p:cNvPr>
          <p:cNvSpPr txBox="1"/>
          <p:nvPr/>
        </p:nvSpPr>
        <p:spPr>
          <a:xfrm>
            <a:off x="2606440" y="3890569"/>
            <a:ext cx="10416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D8D8D8"/>
                </a:solidFill>
              </a:rPr>
              <a:t>actividad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" name="Google Shape;235;p9">
            <a:extLst>
              <a:ext uri="{FF2B5EF4-FFF2-40B4-BE49-F238E27FC236}">
                <a16:creationId xmlns:a16="http://schemas.microsoft.com/office/drawing/2014/main" id="{B9F9C5E5-F149-44D3-A373-96BFA9723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5155363"/>
              </p:ext>
            </p:extLst>
          </p:nvPr>
        </p:nvGraphicFramePr>
        <p:xfrm>
          <a:off x="4094410" y="3803116"/>
          <a:ext cx="1154284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154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Google Shape;236;p9">
            <a:extLst>
              <a:ext uri="{FF2B5EF4-FFF2-40B4-BE49-F238E27FC236}">
                <a16:creationId xmlns:a16="http://schemas.microsoft.com/office/drawing/2014/main" id="{58B3FE4B-2B8B-4670-B46C-16C2913F41E5}"/>
              </a:ext>
            </a:extLst>
          </p:cNvPr>
          <p:cNvSpPr txBox="1"/>
          <p:nvPr/>
        </p:nvSpPr>
        <p:spPr>
          <a:xfrm>
            <a:off x="4204024" y="3893788"/>
            <a:ext cx="79482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D8D8D8"/>
                </a:solidFill>
              </a:rPr>
              <a:t>actividad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" name="Google Shape;235;p9">
            <a:extLst>
              <a:ext uri="{FF2B5EF4-FFF2-40B4-BE49-F238E27FC236}">
                <a16:creationId xmlns:a16="http://schemas.microsoft.com/office/drawing/2014/main" id="{6B652479-0947-4EB2-A936-537A17C9BF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7647662"/>
              </p:ext>
            </p:extLst>
          </p:nvPr>
        </p:nvGraphicFramePr>
        <p:xfrm>
          <a:off x="5436634" y="3803116"/>
          <a:ext cx="1154284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154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Google Shape;236;p9">
            <a:extLst>
              <a:ext uri="{FF2B5EF4-FFF2-40B4-BE49-F238E27FC236}">
                <a16:creationId xmlns:a16="http://schemas.microsoft.com/office/drawing/2014/main" id="{363B6470-F19B-44C2-9E39-9E8FB4D4F0B1}"/>
              </a:ext>
            </a:extLst>
          </p:cNvPr>
          <p:cNvSpPr txBox="1"/>
          <p:nvPr/>
        </p:nvSpPr>
        <p:spPr>
          <a:xfrm>
            <a:off x="5546248" y="3893788"/>
            <a:ext cx="79482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D8D8D8"/>
                </a:solidFill>
              </a:rPr>
              <a:t>actividad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" name="Google Shape;235;p9">
            <a:extLst>
              <a:ext uri="{FF2B5EF4-FFF2-40B4-BE49-F238E27FC236}">
                <a16:creationId xmlns:a16="http://schemas.microsoft.com/office/drawing/2014/main" id="{EAEF0C03-F734-4A45-A02C-847D197DDC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1973599"/>
              </p:ext>
            </p:extLst>
          </p:nvPr>
        </p:nvGraphicFramePr>
        <p:xfrm>
          <a:off x="6831192" y="3803116"/>
          <a:ext cx="1154284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154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Google Shape;236;p9">
            <a:extLst>
              <a:ext uri="{FF2B5EF4-FFF2-40B4-BE49-F238E27FC236}">
                <a16:creationId xmlns:a16="http://schemas.microsoft.com/office/drawing/2014/main" id="{A7026D4C-9DB2-4890-AD90-8EF0FF79969C}"/>
              </a:ext>
            </a:extLst>
          </p:cNvPr>
          <p:cNvSpPr txBox="1"/>
          <p:nvPr/>
        </p:nvSpPr>
        <p:spPr>
          <a:xfrm>
            <a:off x="6940806" y="3893788"/>
            <a:ext cx="79482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D8D8D8"/>
                </a:solidFill>
              </a:rPr>
              <a:t>actividad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" name="Google Shape;235;p9">
            <a:extLst>
              <a:ext uri="{FF2B5EF4-FFF2-40B4-BE49-F238E27FC236}">
                <a16:creationId xmlns:a16="http://schemas.microsoft.com/office/drawing/2014/main" id="{C806F5C8-C320-4720-A774-B5CFB383FC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6137036"/>
              </p:ext>
            </p:extLst>
          </p:nvPr>
        </p:nvGraphicFramePr>
        <p:xfrm>
          <a:off x="874500" y="4276415"/>
          <a:ext cx="1236124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236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Google Shape;236;p9">
            <a:extLst>
              <a:ext uri="{FF2B5EF4-FFF2-40B4-BE49-F238E27FC236}">
                <a16:creationId xmlns:a16="http://schemas.microsoft.com/office/drawing/2014/main" id="{A797B170-F72A-4EF6-BF5E-BCDD4C159DA8}"/>
              </a:ext>
            </a:extLst>
          </p:cNvPr>
          <p:cNvSpPr txBox="1"/>
          <p:nvPr/>
        </p:nvSpPr>
        <p:spPr>
          <a:xfrm>
            <a:off x="984114" y="4367087"/>
            <a:ext cx="10416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D8D8D8"/>
                </a:solidFill>
              </a:rPr>
              <a:t>actividad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" name="Google Shape;235;p9">
            <a:extLst>
              <a:ext uri="{FF2B5EF4-FFF2-40B4-BE49-F238E27FC236}">
                <a16:creationId xmlns:a16="http://schemas.microsoft.com/office/drawing/2014/main" id="{AA96E7F5-38B4-4B8F-8D15-3128B87B0B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9190221"/>
              </p:ext>
            </p:extLst>
          </p:nvPr>
        </p:nvGraphicFramePr>
        <p:xfrm>
          <a:off x="2496826" y="4273196"/>
          <a:ext cx="1236124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236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Google Shape;236;p9">
            <a:extLst>
              <a:ext uri="{FF2B5EF4-FFF2-40B4-BE49-F238E27FC236}">
                <a16:creationId xmlns:a16="http://schemas.microsoft.com/office/drawing/2014/main" id="{6AC494B0-41D6-4360-A228-798B8EDBC0AB}"/>
              </a:ext>
            </a:extLst>
          </p:cNvPr>
          <p:cNvSpPr txBox="1"/>
          <p:nvPr/>
        </p:nvSpPr>
        <p:spPr>
          <a:xfrm>
            <a:off x="2606440" y="4363868"/>
            <a:ext cx="10416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D8D8D8"/>
                </a:solidFill>
              </a:rPr>
              <a:t>actividad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" name="Google Shape;235;p9">
            <a:extLst>
              <a:ext uri="{FF2B5EF4-FFF2-40B4-BE49-F238E27FC236}">
                <a16:creationId xmlns:a16="http://schemas.microsoft.com/office/drawing/2014/main" id="{05CB9716-6B98-4202-B153-F8727FC4CB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5950390"/>
              </p:ext>
            </p:extLst>
          </p:nvPr>
        </p:nvGraphicFramePr>
        <p:xfrm>
          <a:off x="4094410" y="4276415"/>
          <a:ext cx="1154284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154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Google Shape;236;p9">
            <a:extLst>
              <a:ext uri="{FF2B5EF4-FFF2-40B4-BE49-F238E27FC236}">
                <a16:creationId xmlns:a16="http://schemas.microsoft.com/office/drawing/2014/main" id="{0C2307F3-1ECA-48DE-BAB6-4E6C9EFAE243}"/>
              </a:ext>
            </a:extLst>
          </p:cNvPr>
          <p:cNvSpPr txBox="1"/>
          <p:nvPr/>
        </p:nvSpPr>
        <p:spPr>
          <a:xfrm>
            <a:off x="4204024" y="4367087"/>
            <a:ext cx="79482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D8D8D8"/>
                </a:solidFill>
              </a:rPr>
              <a:t>actividad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" name="Google Shape;235;p9">
            <a:extLst>
              <a:ext uri="{FF2B5EF4-FFF2-40B4-BE49-F238E27FC236}">
                <a16:creationId xmlns:a16="http://schemas.microsoft.com/office/drawing/2014/main" id="{FA376C11-0EFB-4F18-8F04-1CA79EE801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6604482"/>
              </p:ext>
            </p:extLst>
          </p:nvPr>
        </p:nvGraphicFramePr>
        <p:xfrm>
          <a:off x="5436634" y="4276415"/>
          <a:ext cx="1154284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154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Google Shape;236;p9">
            <a:extLst>
              <a:ext uri="{FF2B5EF4-FFF2-40B4-BE49-F238E27FC236}">
                <a16:creationId xmlns:a16="http://schemas.microsoft.com/office/drawing/2014/main" id="{64B8F927-EAFD-4DF6-8F5F-A661069D4187}"/>
              </a:ext>
            </a:extLst>
          </p:cNvPr>
          <p:cNvSpPr txBox="1"/>
          <p:nvPr/>
        </p:nvSpPr>
        <p:spPr>
          <a:xfrm>
            <a:off x="5546248" y="4367087"/>
            <a:ext cx="79482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D8D8D8"/>
                </a:solidFill>
              </a:rPr>
              <a:t>actividad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" name="Google Shape;235;p9">
            <a:extLst>
              <a:ext uri="{FF2B5EF4-FFF2-40B4-BE49-F238E27FC236}">
                <a16:creationId xmlns:a16="http://schemas.microsoft.com/office/drawing/2014/main" id="{7EB0F0B1-01B7-477D-9E75-6B2DF4109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2299727"/>
              </p:ext>
            </p:extLst>
          </p:nvPr>
        </p:nvGraphicFramePr>
        <p:xfrm>
          <a:off x="6831192" y="4276415"/>
          <a:ext cx="1154284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154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Google Shape;236;p9">
            <a:extLst>
              <a:ext uri="{FF2B5EF4-FFF2-40B4-BE49-F238E27FC236}">
                <a16:creationId xmlns:a16="http://schemas.microsoft.com/office/drawing/2014/main" id="{FC6B5FF3-C19E-4A3C-97CB-7EC5CDBF9089}"/>
              </a:ext>
            </a:extLst>
          </p:cNvPr>
          <p:cNvSpPr txBox="1"/>
          <p:nvPr/>
        </p:nvSpPr>
        <p:spPr>
          <a:xfrm>
            <a:off x="6940806" y="4367087"/>
            <a:ext cx="79482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D8D8D8"/>
                </a:solidFill>
              </a:rPr>
              <a:t>actividad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6" name="Google Shape;235;p9">
            <a:extLst>
              <a:ext uri="{FF2B5EF4-FFF2-40B4-BE49-F238E27FC236}">
                <a16:creationId xmlns:a16="http://schemas.microsoft.com/office/drawing/2014/main" id="{4DCB2AB4-0DC0-4C90-B830-5A4B339915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3811290"/>
              </p:ext>
            </p:extLst>
          </p:nvPr>
        </p:nvGraphicFramePr>
        <p:xfrm>
          <a:off x="876008" y="2866691"/>
          <a:ext cx="1236124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236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" name="Google Shape;236;p9">
            <a:extLst>
              <a:ext uri="{FF2B5EF4-FFF2-40B4-BE49-F238E27FC236}">
                <a16:creationId xmlns:a16="http://schemas.microsoft.com/office/drawing/2014/main" id="{221D88E2-F263-4E2C-B21B-BE654BDAD3A1}"/>
              </a:ext>
            </a:extLst>
          </p:cNvPr>
          <p:cNvSpPr txBox="1"/>
          <p:nvPr/>
        </p:nvSpPr>
        <p:spPr>
          <a:xfrm>
            <a:off x="985622" y="2957363"/>
            <a:ext cx="10416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D8D8D8"/>
                </a:solidFill>
              </a:rPr>
              <a:t>actividad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8" name="Google Shape;235;p9">
            <a:extLst>
              <a:ext uri="{FF2B5EF4-FFF2-40B4-BE49-F238E27FC236}">
                <a16:creationId xmlns:a16="http://schemas.microsoft.com/office/drawing/2014/main" id="{9FB6D17D-10FE-4A20-B0DB-7F905592E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6693602"/>
              </p:ext>
            </p:extLst>
          </p:nvPr>
        </p:nvGraphicFramePr>
        <p:xfrm>
          <a:off x="2498334" y="2863472"/>
          <a:ext cx="1236124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236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Google Shape;236;p9">
            <a:extLst>
              <a:ext uri="{FF2B5EF4-FFF2-40B4-BE49-F238E27FC236}">
                <a16:creationId xmlns:a16="http://schemas.microsoft.com/office/drawing/2014/main" id="{7C674FEF-9626-40D2-954B-31860D5877B3}"/>
              </a:ext>
            </a:extLst>
          </p:cNvPr>
          <p:cNvSpPr txBox="1"/>
          <p:nvPr/>
        </p:nvSpPr>
        <p:spPr>
          <a:xfrm>
            <a:off x="2607948" y="2954144"/>
            <a:ext cx="10416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D8D8D8"/>
                </a:solidFill>
              </a:rPr>
              <a:t>actividad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0" name="Google Shape;235;p9">
            <a:extLst>
              <a:ext uri="{FF2B5EF4-FFF2-40B4-BE49-F238E27FC236}">
                <a16:creationId xmlns:a16="http://schemas.microsoft.com/office/drawing/2014/main" id="{572AC83F-E111-4595-B59D-2E2F92C9F8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1548962"/>
              </p:ext>
            </p:extLst>
          </p:nvPr>
        </p:nvGraphicFramePr>
        <p:xfrm>
          <a:off x="4095918" y="2866691"/>
          <a:ext cx="1154284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154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Google Shape;236;p9">
            <a:extLst>
              <a:ext uri="{FF2B5EF4-FFF2-40B4-BE49-F238E27FC236}">
                <a16:creationId xmlns:a16="http://schemas.microsoft.com/office/drawing/2014/main" id="{9DE4F0C4-E814-4213-A1B8-7AE199DC0017}"/>
              </a:ext>
            </a:extLst>
          </p:cNvPr>
          <p:cNvSpPr txBox="1"/>
          <p:nvPr/>
        </p:nvSpPr>
        <p:spPr>
          <a:xfrm>
            <a:off x="4205532" y="2957363"/>
            <a:ext cx="79482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D8D8D8"/>
                </a:solidFill>
              </a:rPr>
              <a:t>actividad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2" name="Google Shape;235;p9">
            <a:extLst>
              <a:ext uri="{FF2B5EF4-FFF2-40B4-BE49-F238E27FC236}">
                <a16:creationId xmlns:a16="http://schemas.microsoft.com/office/drawing/2014/main" id="{AE211ADD-A26F-4380-B097-DF72C68D82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6038870"/>
              </p:ext>
            </p:extLst>
          </p:nvPr>
        </p:nvGraphicFramePr>
        <p:xfrm>
          <a:off x="5438142" y="2866691"/>
          <a:ext cx="1154284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154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" name="Google Shape;236;p9">
            <a:extLst>
              <a:ext uri="{FF2B5EF4-FFF2-40B4-BE49-F238E27FC236}">
                <a16:creationId xmlns:a16="http://schemas.microsoft.com/office/drawing/2014/main" id="{EDF9B125-A097-480F-A534-CFDBF01D4FEC}"/>
              </a:ext>
            </a:extLst>
          </p:cNvPr>
          <p:cNvSpPr txBox="1"/>
          <p:nvPr/>
        </p:nvSpPr>
        <p:spPr>
          <a:xfrm>
            <a:off x="5547756" y="2957363"/>
            <a:ext cx="79482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D8D8D8"/>
                </a:solidFill>
              </a:rPr>
              <a:t>actividad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4" name="Google Shape;235;p9">
            <a:extLst>
              <a:ext uri="{FF2B5EF4-FFF2-40B4-BE49-F238E27FC236}">
                <a16:creationId xmlns:a16="http://schemas.microsoft.com/office/drawing/2014/main" id="{6B3F59F8-2033-4A89-A9A5-7550D2B22F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6953089"/>
              </p:ext>
            </p:extLst>
          </p:nvPr>
        </p:nvGraphicFramePr>
        <p:xfrm>
          <a:off x="6832700" y="2866691"/>
          <a:ext cx="1154284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154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" name="Google Shape;236;p9">
            <a:extLst>
              <a:ext uri="{FF2B5EF4-FFF2-40B4-BE49-F238E27FC236}">
                <a16:creationId xmlns:a16="http://schemas.microsoft.com/office/drawing/2014/main" id="{B2C8DD87-83B5-4749-8F41-9DC0043D6947}"/>
              </a:ext>
            </a:extLst>
          </p:cNvPr>
          <p:cNvSpPr txBox="1"/>
          <p:nvPr/>
        </p:nvSpPr>
        <p:spPr>
          <a:xfrm>
            <a:off x="6942314" y="2957363"/>
            <a:ext cx="79482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D8D8D8"/>
                </a:solidFill>
              </a:rPr>
              <a:t>actividad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6" name="Google Shape;235;p9">
            <a:extLst>
              <a:ext uri="{FF2B5EF4-FFF2-40B4-BE49-F238E27FC236}">
                <a16:creationId xmlns:a16="http://schemas.microsoft.com/office/drawing/2014/main" id="{AA3E043F-82C5-412F-A08B-121C952D64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683522"/>
              </p:ext>
            </p:extLst>
          </p:nvPr>
        </p:nvGraphicFramePr>
        <p:xfrm>
          <a:off x="876008" y="3339990"/>
          <a:ext cx="1236124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236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" name="Google Shape;236;p9">
            <a:extLst>
              <a:ext uri="{FF2B5EF4-FFF2-40B4-BE49-F238E27FC236}">
                <a16:creationId xmlns:a16="http://schemas.microsoft.com/office/drawing/2014/main" id="{6C935AED-B5A2-467F-99BE-A9826998826C}"/>
              </a:ext>
            </a:extLst>
          </p:cNvPr>
          <p:cNvSpPr txBox="1"/>
          <p:nvPr/>
        </p:nvSpPr>
        <p:spPr>
          <a:xfrm>
            <a:off x="985622" y="3430662"/>
            <a:ext cx="10416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D8D8D8"/>
                </a:solidFill>
              </a:rPr>
              <a:t>actividad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8" name="Google Shape;235;p9">
            <a:extLst>
              <a:ext uri="{FF2B5EF4-FFF2-40B4-BE49-F238E27FC236}">
                <a16:creationId xmlns:a16="http://schemas.microsoft.com/office/drawing/2014/main" id="{2F4C4F1B-8D01-49E9-8F89-84EAB6D160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5997111"/>
              </p:ext>
            </p:extLst>
          </p:nvPr>
        </p:nvGraphicFramePr>
        <p:xfrm>
          <a:off x="2498334" y="3336771"/>
          <a:ext cx="1236124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236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" name="Google Shape;236;p9">
            <a:extLst>
              <a:ext uri="{FF2B5EF4-FFF2-40B4-BE49-F238E27FC236}">
                <a16:creationId xmlns:a16="http://schemas.microsoft.com/office/drawing/2014/main" id="{25BB29FC-1BB4-4C30-8891-2A3B0654CB60}"/>
              </a:ext>
            </a:extLst>
          </p:cNvPr>
          <p:cNvSpPr txBox="1"/>
          <p:nvPr/>
        </p:nvSpPr>
        <p:spPr>
          <a:xfrm>
            <a:off x="2607948" y="3427443"/>
            <a:ext cx="10416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D8D8D8"/>
                </a:solidFill>
              </a:rPr>
              <a:t>actividad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0" name="Google Shape;235;p9">
            <a:extLst>
              <a:ext uri="{FF2B5EF4-FFF2-40B4-BE49-F238E27FC236}">
                <a16:creationId xmlns:a16="http://schemas.microsoft.com/office/drawing/2014/main" id="{C20B959E-E5AD-4B59-9EA4-EC025556A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9771456"/>
              </p:ext>
            </p:extLst>
          </p:nvPr>
        </p:nvGraphicFramePr>
        <p:xfrm>
          <a:off x="4095918" y="3339990"/>
          <a:ext cx="1154284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154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" name="Google Shape;236;p9">
            <a:extLst>
              <a:ext uri="{FF2B5EF4-FFF2-40B4-BE49-F238E27FC236}">
                <a16:creationId xmlns:a16="http://schemas.microsoft.com/office/drawing/2014/main" id="{7D4060D4-1684-4357-B8EE-13D24006DEC4}"/>
              </a:ext>
            </a:extLst>
          </p:cNvPr>
          <p:cNvSpPr txBox="1"/>
          <p:nvPr/>
        </p:nvSpPr>
        <p:spPr>
          <a:xfrm>
            <a:off x="4205532" y="3430662"/>
            <a:ext cx="79482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D8D8D8"/>
                </a:solidFill>
              </a:rPr>
              <a:t>actividad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2" name="Google Shape;235;p9">
            <a:extLst>
              <a:ext uri="{FF2B5EF4-FFF2-40B4-BE49-F238E27FC236}">
                <a16:creationId xmlns:a16="http://schemas.microsoft.com/office/drawing/2014/main" id="{5438460D-11EB-409B-ADC8-1EE8741FB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4452485"/>
              </p:ext>
            </p:extLst>
          </p:nvPr>
        </p:nvGraphicFramePr>
        <p:xfrm>
          <a:off x="5438142" y="3339990"/>
          <a:ext cx="1154284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154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3" name="Google Shape;236;p9">
            <a:extLst>
              <a:ext uri="{FF2B5EF4-FFF2-40B4-BE49-F238E27FC236}">
                <a16:creationId xmlns:a16="http://schemas.microsoft.com/office/drawing/2014/main" id="{2191A7E5-8A6C-4C3A-9A2E-B09FDE10411A}"/>
              </a:ext>
            </a:extLst>
          </p:cNvPr>
          <p:cNvSpPr txBox="1"/>
          <p:nvPr/>
        </p:nvSpPr>
        <p:spPr>
          <a:xfrm>
            <a:off x="5547756" y="3430662"/>
            <a:ext cx="79482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D8D8D8"/>
                </a:solidFill>
              </a:rPr>
              <a:t>actividad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4" name="Google Shape;235;p9">
            <a:extLst>
              <a:ext uri="{FF2B5EF4-FFF2-40B4-BE49-F238E27FC236}">
                <a16:creationId xmlns:a16="http://schemas.microsoft.com/office/drawing/2014/main" id="{5763A00D-65BB-4DBD-B263-77F3DD962A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7924380"/>
              </p:ext>
            </p:extLst>
          </p:nvPr>
        </p:nvGraphicFramePr>
        <p:xfrm>
          <a:off x="6832700" y="3339990"/>
          <a:ext cx="1154284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154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5" name="Google Shape;236;p9">
            <a:extLst>
              <a:ext uri="{FF2B5EF4-FFF2-40B4-BE49-F238E27FC236}">
                <a16:creationId xmlns:a16="http://schemas.microsoft.com/office/drawing/2014/main" id="{101FA020-1077-4A90-B027-6EA4CDBE513E}"/>
              </a:ext>
            </a:extLst>
          </p:cNvPr>
          <p:cNvSpPr txBox="1"/>
          <p:nvPr/>
        </p:nvSpPr>
        <p:spPr>
          <a:xfrm>
            <a:off x="6942314" y="3430662"/>
            <a:ext cx="79482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D8D8D8"/>
                </a:solidFill>
              </a:rPr>
              <a:t>actividad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353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73;p11">
            <a:extLst>
              <a:ext uri="{FF2B5EF4-FFF2-40B4-BE49-F238E27FC236}">
                <a16:creationId xmlns:a16="http://schemas.microsoft.com/office/drawing/2014/main" id="{C1777A62-9646-4A1A-BE51-5C0E8402381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0356" y="2511177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73;p11">
            <a:extLst>
              <a:ext uri="{FF2B5EF4-FFF2-40B4-BE49-F238E27FC236}">
                <a16:creationId xmlns:a16="http://schemas.microsoft.com/office/drawing/2014/main" id="{D6F89822-3B66-4264-809F-7C563048E3D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3345" y="3993793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73;p11">
            <a:extLst>
              <a:ext uri="{FF2B5EF4-FFF2-40B4-BE49-F238E27FC236}">
                <a16:creationId xmlns:a16="http://schemas.microsoft.com/office/drawing/2014/main" id="{4A3AAD99-9D19-419E-9960-7C2FF74D41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9889" y="2571750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73;p11">
            <a:extLst>
              <a:ext uri="{FF2B5EF4-FFF2-40B4-BE49-F238E27FC236}">
                <a16:creationId xmlns:a16="http://schemas.microsoft.com/office/drawing/2014/main" id="{6B693FC3-D12E-41A5-ACE0-F8806614CF4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6666" y="772064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65794" y="1110673"/>
            <a:ext cx="3041315" cy="2907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>
            <a:spLocks noGrp="1"/>
          </p:cNvSpPr>
          <p:nvPr>
            <p:ph type="body" idx="1"/>
          </p:nvPr>
        </p:nvSpPr>
        <p:spPr>
          <a:xfrm>
            <a:off x="3462539" y="2692494"/>
            <a:ext cx="2235750" cy="927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0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Seguimiento</a:t>
            </a:r>
            <a:endParaRPr dirty="0"/>
          </a:p>
        </p:txBody>
      </p:sp>
      <p:pic>
        <p:nvPicPr>
          <p:cNvPr id="129" name="Google Shape;12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2001" y="-14905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33791" y="746369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73;p11">
            <a:extLst>
              <a:ext uri="{FF2B5EF4-FFF2-40B4-BE49-F238E27FC236}">
                <a16:creationId xmlns:a16="http://schemas.microsoft.com/office/drawing/2014/main" id="{6DA6F910-E394-450B-9845-03D7AEB2798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5794" y="4009319"/>
            <a:ext cx="947066" cy="92717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132;p3">
            <a:extLst>
              <a:ext uri="{FF2B5EF4-FFF2-40B4-BE49-F238E27FC236}">
                <a16:creationId xmlns:a16="http://schemas.microsoft.com/office/drawing/2014/main" id="{80A25528-408A-4D80-A351-53167CAF7DAD}"/>
              </a:ext>
            </a:extLst>
          </p:cNvPr>
          <p:cNvSpPr txBox="1"/>
          <p:nvPr/>
        </p:nvSpPr>
        <p:spPr>
          <a:xfrm>
            <a:off x="5059067" y="4189884"/>
            <a:ext cx="853681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Motivación y premio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134;p3">
            <a:extLst>
              <a:ext uri="{FF2B5EF4-FFF2-40B4-BE49-F238E27FC236}">
                <a16:creationId xmlns:a16="http://schemas.microsoft.com/office/drawing/2014/main" id="{AA2BDF6E-F6C3-4A59-84EC-C621436D80AC}"/>
              </a:ext>
            </a:extLst>
          </p:cNvPr>
          <p:cNvSpPr txBox="1"/>
          <p:nvPr/>
        </p:nvSpPr>
        <p:spPr>
          <a:xfrm>
            <a:off x="5884679" y="979261"/>
            <a:ext cx="853681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Conoce a tu vendedor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135;p3">
            <a:extLst>
              <a:ext uri="{FF2B5EF4-FFF2-40B4-BE49-F238E27FC236}">
                <a16:creationId xmlns:a16="http://schemas.microsoft.com/office/drawing/2014/main" id="{BC60DF2A-336A-41B1-94C1-7759D14302EB}"/>
              </a:ext>
            </a:extLst>
          </p:cNvPr>
          <p:cNvSpPr txBox="1"/>
          <p:nvPr/>
        </p:nvSpPr>
        <p:spPr>
          <a:xfrm>
            <a:off x="6353274" y="2758336"/>
            <a:ext cx="85368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  <a:b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Plantéale un objetivo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136;p3">
            <a:extLst>
              <a:ext uri="{FF2B5EF4-FFF2-40B4-BE49-F238E27FC236}">
                <a16:creationId xmlns:a16="http://schemas.microsoft.com/office/drawing/2014/main" id="{3C7ABCDD-3F39-479F-A0EB-C38C5FBC6F6B}"/>
              </a:ext>
            </a:extLst>
          </p:cNvPr>
          <p:cNvSpPr txBox="1"/>
          <p:nvPr/>
        </p:nvSpPr>
        <p:spPr>
          <a:xfrm>
            <a:off x="4156209" y="108373"/>
            <a:ext cx="853681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Escoge un vendedor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137;p3">
            <a:extLst>
              <a:ext uri="{FF2B5EF4-FFF2-40B4-BE49-F238E27FC236}">
                <a16:creationId xmlns:a16="http://schemas.microsoft.com/office/drawing/2014/main" id="{8E5558BF-902A-42F0-8D90-C6CF06DBDABB}"/>
              </a:ext>
            </a:extLst>
          </p:cNvPr>
          <p:cNvSpPr txBox="1"/>
          <p:nvPr/>
        </p:nvSpPr>
        <p:spPr>
          <a:xfrm>
            <a:off x="2480774" y="900949"/>
            <a:ext cx="853681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7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Evaluación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138;p3">
            <a:extLst>
              <a:ext uri="{FF2B5EF4-FFF2-40B4-BE49-F238E27FC236}">
                <a16:creationId xmlns:a16="http://schemas.microsoft.com/office/drawing/2014/main" id="{3311646A-501A-4326-8492-DD5553270669}"/>
              </a:ext>
            </a:extLst>
          </p:cNvPr>
          <p:cNvSpPr txBox="1"/>
          <p:nvPr/>
        </p:nvSpPr>
        <p:spPr>
          <a:xfrm>
            <a:off x="2000922" y="2649217"/>
            <a:ext cx="853681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6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Seguimiento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132;p3">
            <a:extLst>
              <a:ext uri="{FF2B5EF4-FFF2-40B4-BE49-F238E27FC236}">
                <a16:creationId xmlns:a16="http://schemas.microsoft.com/office/drawing/2014/main" id="{6EED0EE1-6255-4777-AF7C-89692F0612A8}"/>
              </a:ext>
            </a:extLst>
          </p:cNvPr>
          <p:cNvSpPr txBox="1"/>
          <p:nvPr/>
        </p:nvSpPr>
        <p:spPr>
          <a:xfrm>
            <a:off x="3112486" y="4211555"/>
            <a:ext cx="853681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Plan de acción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141;p3">
            <a:extLst>
              <a:ext uri="{FF2B5EF4-FFF2-40B4-BE49-F238E27FC236}">
                <a16:creationId xmlns:a16="http://schemas.microsoft.com/office/drawing/2014/main" id="{D3C95481-D863-4CF6-9B55-448FD186131A}"/>
              </a:ext>
            </a:extLst>
          </p:cNvPr>
          <p:cNvSpPr txBox="1"/>
          <p:nvPr/>
        </p:nvSpPr>
        <p:spPr>
          <a:xfrm>
            <a:off x="-1" y="57637"/>
            <a:ext cx="2778101" cy="759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000"/>
              <a:buFont typeface="Arial"/>
              <a:buNone/>
            </a:pPr>
            <a:r>
              <a:rPr lang="es-ES" sz="2000" b="0" i="0" u="none" strike="noStrike" cap="none" dirty="0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</a:rPr>
              <a:t>Coaching de ventas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AA673DF-4676-45EF-85E7-81AAEB1C47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2001" y="1773742"/>
            <a:ext cx="994441" cy="121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681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93383" y="-443936"/>
            <a:ext cx="8452748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2500" dirty="0">
                <a:solidFill>
                  <a:srgbClr val="008EDD"/>
                </a:solidFill>
              </a:rPr>
              <a:t>Seguimiento – aplica a tu vendedor el modelo Grow.</a:t>
            </a:r>
            <a:endParaRPr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0190D2-DCB7-46CC-BD73-11503F4BB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085" y="1943086"/>
            <a:ext cx="5289028" cy="27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2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201234" y="233252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01234" y="-127140"/>
            <a:ext cx="5763491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2500" dirty="0">
                <a:solidFill>
                  <a:srgbClr val="008EDD"/>
                </a:solidFill>
              </a:rPr>
              <a:t>Nombre del vendedor.</a:t>
            </a:r>
            <a:endParaRPr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graphicFrame>
        <p:nvGraphicFramePr>
          <p:cNvPr id="235" name="Google Shape;235;p9"/>
          <p:cNvGraphicFramePr/>
          <p:nvPr/>
        </p:nvGraphicFramePr>
        <p:xfrm>
          <a:off x="398885" y="2167180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6" name="Google Shape;236;p9"/>
          <p:cNvSpPr txBox="1"/>
          <p:nvPr/>
        </p:nvSpPr>
        <p:spPr>
          <a:xfrm>
            <a:off x="508498" y="2257852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</a:t>
            </a:r>
            <a:endParaRPr sz="120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224;p8" descr="A picture containing stool, table, clock, drawing&#10;&#10;Description automatically generated">
            <a:extLst>
              <a:ext uri="{FF2B5EF4-FFF2-40B4-BE49-F238E27FC236}">
                <a16:creationId xmlns:a16="http://schemas.microsoft.com/office/drawing/2014/main" id="{EEA0E29B-E4E6-4B58-B9FF-7E94F351077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4932" y="1884702"/>
            <a:ext cx="2172003" cy="2905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93383" y="-443936"/>
            <a:ext cx="8023142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1600" dirty="0">
                <a:solidFill>
                  <a:srgbClr val="008EDD"/>
                </a:solidFill>
              </a:rPr>
              <a:t>Pide al vendedor que aplique a la lista la matriz Eisenhower y escriba las actividades importantes y urgentes.</a:t>
            </a:r>
            <a:endParaRPr sz="1600"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graphicFrame>
        <p:nvGraphicFramePr>
          <p:cNvPr id="235" name="Google Shape;235;p9"/>
          <p:cNvGraphicFramePr/>
          <p:nvPr/>
        </p:nvGraphicFramePr>
        <p:xfrm>
          <a:off x="717862" y="2762602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6" name="Google Shape;236;p9"/>
          <p:cNvSpPr txBox="1"/>
          <p:nvPr/>
        </p:nvSpPr>
        <p:spPr>
          <a:xfrm>
            <a:off x="827475" y="2853274"/>
            <a:ext cx="537090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 importante qué ha hecho para tener los resultados que tiene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Google Shape;235;p9">
            <a:extLst>
              <a:ext uri="{FF2B5EF4-FFF2-40B4-BE49-F238E27FC236}">
                <a16:creationId xmlns:a16="http://schemas.microsoft.com/office/drawing/2014/main" id="{1E86E180-B767-4A63-A7A7-A5667160FFF9}"/>
              </a:ext>
            </a:extLst>
          </p:cNvPr>
          <p:cNvGraphicFramePr/>
          <p:nvPr/>
        </p:nvGraphicFramePr>
        <p:xfrm>
          <a:off x="717862" y="3206199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Google Shape;236;p9">
            <a:extLst>
              <a:ext uri="{FF2B5EF4-FFF2-40B4-BE49-F238E27FC236}">
                <a16:creationId xmlns:a16="http://schemas.microsoft.com/office/drawing/2014/main" id="{049FD382-6524-4EE3-AE57-8C0DA711DCA7}"/>
              </a:ext>
            </a:extLst>
          </p:cNvPr>
          <p:cNvSpPr txBox="1"/>
          <p:nvPr/>
        </p:nvSpPr>
        <p:spPr>
          <a:xfrm>
            <a:off x="827475" y="3296871"/>
            <a:ext cx="517521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 qué opciones tiene para lograr el objetivo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Google Shape;235;p9">
            <a:extLst>
              <a:ext uri="{FF2B5EF4-FFF2-40B4-BE49-F238E27FC236}">
                <a16:creationId xmlns:a16="http://schemas.microsoft.com/office/drawing/2014/main" id="{BFBAB4FD-0524-4C3D-A38E-41441535D116}"/>
              </a:ext>
            </a:extLst>
          </p:cNvPr>
          <p:cNvGraphicFramePr/>
          <p:nvPr/>
        </p:nvGraphicFramePr>
        <p:xfrm>
          <a:off x="717862" y="2326095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Google Shape;236;p9">
            <a:extLst>
              <a:ext uri="{FF2B5EF4-FFF2-40B4-BE49-F238E27FC236}">
                <a16:creationId xmlns:a16="http://schemas.microsoft.com/office/drawing/2014/main" id="{DEB77A09-7988-494F-A4B1-8B9FA45C6BBD}"/>
              </a:ext>
            </a:extLst>
          </p:cNvPr>
          <p:cNvSpPr txBox="1"/>
          <p:nvPr/>
        </p:nvSpPr>
        <p:spPr>
          <a:xfrm>
            <a:off x="827475" y="2416767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 objetivo del vendedor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" name="Google Shape;235;p9">
            <a:extLst>
              <a:ext uri="{FF2B5EF4-FFF2-40B4-BE49-F238E27FC236}">
                <a16:creationId xmlns:a16="http://schemas.microsoft.com/office/drawing/2014/main" id="{6E91CEF7-BC46-468E-81AC-A4A5E8168F0D}"/>
              </a:ext>
            </a:extLst>
          </p:cNvPr>
          <p:cNvGraphicFramePr/>
          <p:nvPr/>
        </p:nvGraphicFramePr>
        <p:xfrm>
          <a:off x="717862" y="3649796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Google Shape;236;p9">
            <a:extLst>
              <a:ext uri="{FF2B5EF4-FFF2-40B4-BE49-F238E27FC236}">
                <a16:creationId xmlns:a16="http://schemas.microsoft.com/office/drawing/2014/main" id="{983A49D9-C1A1-45AD-92F7-93B436849C8B}"/>
              </a:ext>
            </a:extLst>
          </p:cNvPr>
          <p:cNvSpPr txBox="1"/>
          <p:nvPr/>
        </p:nvSpPr>
        <p:spPr>
          <a:xfrm>
            <a:off x="827475" y="3740468"/>
            <a:ext cx="480821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 importante y urgente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" name="Google Shape;235;p9">
            <a:extLst>
              <a:ext uri="{FF2B5EF4-FFF2-40B4-BE49-F238E27FC236}">
                <a16:creationId xmlns:a16="http://schemas.microsoft.com/office/drawing/2014/main" id="{78AB64B5-56EA-444D-932B-3D859454455F}"/>
              </a:ext>
            </a:extLst>
          </p:cNvPr>
          <p:cNvGraphicFramePr/>
          <p:nvPr/>
        </p:nvGraphicFramePr>
        <p:xfrm>
          <a:off x="717862" y="4085910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Google Shape;236;p9">
            <a:extLst>
              <a:ext uri="{FF2B5EF4-FFF2-40B4-BE49-F238E27FC236}">
                <a16:creationId xmlns:a16="http://schemas.microsoft.com/office/drawing/2014/main" id="{BC353D10-F673-4C2B-87EA-459BBB32FAAB}"/>
              </a:ext>
            </a:extLst>
          </p:cNvPr>
          <p:cNvSpPr txBox="1"/>
          <p:nvPr/>
        </p:nvSpPr>
        <p:spPr>
          <a:xfrm>
            <a:off x="870262" y="4124342"/>
            <a:ext cx="449795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 ¿Cuándo y cómo va a lograr el objetivo?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997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7C1C5B3-8C3C-4771-A0ED-D15F3BE72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846" y="142177"/>
            <a:ext cx="5144218" cy="5001323"/>
          </a:xfrm>
          <a:prstGeom prst="rect">
            <a:avLst/>
          </a:prstGeom>
        </p:spPr>
      </p:pic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103797" y="142177"/>
            <a:ext cx="3406099" cy="1322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2000" dirty="0">
                <a:solidFill>
                  <a:srgbClr val="008EDD"/>
                </a:solidFill>
              </a:rPr>
              <a:t>Grafica modelo Grow.</a:t>
            </a:r>
            <a:endParaRPr sz="2000"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000" dirty="0">
              <a:solidFill>
                <a:srgbClr val="18B208"/>
              </a:solidFill>
            </a:endParaRPr>
          </a:p>
        </p:txBody>
      </p:sp>
      <p:graphicFrame>
        <p:nvGraphicFramePr>
          <p:cNvPr id="14" name="Google Shape;235;p9">
            <a:extLst>
              <a:ext uri="{FF2B5EF4-FFF2-40B4-BE49-F238E27FC236}">
                <a16:creationId xmlns:a16="http://schemas.microsoft.com/office/drawing/2014/main" id="{04E14DA6-E240-490C-A397-15A145AF84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5594468"/>
              </p:ext>
            </p:extLst>
          </p:nvPr>
        </p:nvGraphicFramePr>
        <p:xfrm>
          <a:off x="1986913" y="1439888"/>
          <a:ext cx="2113145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2113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Google Shape;236;p9">
            <a:extLst>
              <a:ext uri="{FF2B5EF4-FFF2-40B4-BE49-F238E27FC236}">
                <a16:creationId xmlns:a16="http://schemas.microsoft.com/office/drawing/2014/main" id="{6C49F57A-1B22-423E-BD5C-B5584F12AAFF}"/>
              </a:ext>
            </a:extLst>
          </p:cNvPr>
          <p:cNvSpPr txBox="1"/>
          <p:nvPr/>
        </p:nvSpPr>
        <p:spPr>
          <a:xfrm>
            <a:off x="2092629" y="1530560"/>
            <a:ext cx="192255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D8D8D8"/>
                </a:solidFill>
              </a:rPr>
              <a:t>Escribe aquí objetivo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" name="Google Shape;235;p9">
            <a:extLst>
              <a:ext uri="{FF2B5EF4-FFF2-40B4-BE49-F238E27FC236}">
                <a16:creationId xmlns:a16="http://schemas.microsoft.com/office/drawing/2014/main" id="{1F997842-1A70-43E0-825A-E27DE08F37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1733767"/>
              </p:ext>
            </p:extLst>
          </p:nvPr>
        </p:nvGraphicFramePr>
        <p:xfrm>
          <a:off x="5211437" y="1736856"/>
          <a:ext cx="1236124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236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Google Shape;236;p9">
            <a:extLst>
              <a:ext uri="{FF2B5EF4-FFF2-40B4-BE49-F238E27FC236}">
                <a16:creationId xmlns:a16="http://schemas.microsoft.com/office/drawing/2014/main" id="{0A2A39AB-6DE4-46D1-9F26-3084A62F8B4B}"/>
              </a:ext>
            </a:extLst>
          </p:cNvPr>
          <p:cNvSpPr txBox="1"/>
          <p:nvPr/>
        </p:nvSpPr>
        <p:spPr>
          <a:xfrm>
            <a:off x="5321051" y="1827528"/>
            <a:ext cx="10416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D8D8D8"/>
                </a:solidFill>
              </a:rPr>
              <a:t>Realidad</a:t>
            </a:r>
            <a:endParaRPr lang="es-ES"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" name="Google Shape;235;p9">
            <a:extLst>
              <a:ext uri="{FF2B5EF4-FFF2-40B4-BE49-F238E27FC236}">
                <a16:creationId xmlns:a16="http://schemas.microsoft.com/office/drawing/2014/main" id="{5F64D896-9E47-4D9F-9E98-E3633909D9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085891"/>
              </p:ext>
            </p:extLst>
          </p:nvPr>
        </p:nvGraphicFramePr>
        <p:xfrm>
          <a:off x="5211437" y="2210155"/>
          <a:ext cx="1236124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236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Google Shape;236;p9">
            <a:extLst>
              <a:ext uri="{FF2B5EF4-FFF2-40B4-BE49-F238E27FC236}">
                <a16:creationId xmlns:a16="http://schemas.microsoft.com/office/drawing/2014/main" id="{A6C37B43-8462-49A7-8797-94378228E148}"/>
              </a:ext>
            </a:extLst>
          </p:cNvPr>
          <p:cNvSpPr txBox="1"/>
          <p:nvPr/>
        </p:nvSpPr>
        <p:spPr>
          <a:xfrm>
            <a:off x="5321051" y="2300827"/>
            <a:ext cx="10416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D8D8D8"/>
                </a:solidFill>
              </a:rPr>
              <a:t>Realidad</a:t>
            </a:r>
            <a:endParaRPr lang="es-ES"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" name="Google Shape;235;p9">
            <a:extLst>
              <a:ext uri="{FF2B5EF4-FFF2-40B4-BE49-F238E27FC236}">
                <a16:creationId xmlns:a16="http://schemas.microsoft.com/office/drawing/2014/main" id="{ABA162D2-21ED-43FA-B8F7-CD67A1F7DA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5399503"/>
              </p:ext>
            </p:extLst>
          </p:nvPr>
        </p:nvGraphicFramePr>
        <p:xfrm>
          <a:off x="5212945" y="800431"/>
          <a:ext cx="1236124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236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Google Shape;236;p9">
            <a:extLst>
              <a:ext uri="{FF2B5EF4-FFF2-40B4-BE49-F238E27FC236}">
                <a16:creationId xmlns:a16="http://schemas.microsoft.com/office/drawing/2014/main" id="{F6F50828-8782-40FF-AB24-69C418FB38B1}"/>
              </a:ext>
            </a:extLst>
          </p:cNvPr>
          <p:cNvSpPr txBox="1"/>
          <p:nvPr/>
        </p:nvSpPr>
        <p:spPr>
          <a:xfrm>
            <a:off x="5322559" y="891103"/>
            <a:ext cx="10416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D8D8D8"/>
                </a:solidFill>
              </a:rPr>
              <a:t>Realidad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" name="Google Shape;235;p9">
            <a:extLst>
              <a:ext uri="{FF2B5EF4-FFF2-40B4-BE49-F238E27FC236}">
                <a16:creationId xmlns:a16="http://schemas.microsoft.com/office/drawing/2014/main" id="{031E795C-9007-44AD-B87A-2954594723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4318772"/>
              </p:ext>
            </p:extLst>
          </p:nvPr>
        </p:nvGraphicFramePr>
        <p:xfrm>
          <a:off x="5212945" y="1273730"/>
          <a:ext cx="1236124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236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Google Shape;236;p9">
            <a:extLst>
              <a:ext uri="{FF2B5EF4-FFF2-40B4-BE49-F238E27FC236}">
                <a16:creationId xmlns:a16="http://schemas.microsoft.com/office/drawing/2014/main" id="{8434020B-8FFA-4C77-8B39-A7055AF903A7}"/>
              </a:ext>
            </a:extLst>
          </p:cNvPr>
          <p:cNvSpPr txBox="1"/>
          <p:nvPr/>
        </p:nvSpPr>
        <p:spPr>
          <a:xfrm>
            <a:off x="5322559" y="1364402"/>
            <a:ext cx="10416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D8D8D8"/>
                </a:solidFill>
              </a:rPr>
              <a:t>Realidad</a:t>
            </a:r>
            <a:endParaRPr lang="es-ES"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" name="Google Shape;235;p9">
            <a:extLst>
              <a:ext uri="{FF2B5EF4-FFF2-40B4-BE49-F238E27FC236}">
                <a16:creationId xmlns:a16="http://schemas.microsoft.com/office/drawing/2014/main" id="{6A254CEA-D0C5-49DA-9EB9-186EFF0578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6838841"/>
              </p:ext>
            </p:extLst>
          </p:nvPr>
        </p:nvGraphicFramePr>
        <p:xfrm>
          <a:off x="2680851" y="3969001"/>
          <a:ext cx="1236124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236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Google Shape;236;p9">
            <a:extLst>
              <a:ext uri="{FF2B5EF4-FFF2-40B4-BE49-F238E27FC236}">
                <a16:creationId xmlns:a16="http://schemas.microsoft.com/office/drawing/2014/main" id="{DAA99349-4554-4FE7-80FF-E76FDBE98DC7}"/>
              </a:ext>
            </a:extLst>
          </p:cNvPr>
          <p:cNvSpPr txBox="1"/>
          <p:nvPr/>
        </p:nvSpPr>
        <p:spPr>
          <a:xfrm>
            <a:off x="2790465" y="4059673"/>
            <a:ext cx="10416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D8D8D8"/>
                </a:solidFill>
              </a:rPr>
              <a:t>Opción</a:t>
            </a:r>
            <a:endParaRPr lang="es-ES"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" name="Google Shape;235;p9">
            <a:extLst>
              <a:ext uri="{FF2B5EF4-FFF2-40B4-BE49-F238E27FC236}">
                <a16:creationId xmlns:a16="http://schemas.microsoft.com/office/drawing/2014/main" id="{3C44D75D-A29E-41D1-B8A5-CBF7829ACE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8005178"/>
              </p:ext>
            </p:extLst>
          </p:nvPr>
        </p:nvGraphicFramePr>
        <p:xfrm>
          <a:off x="2680851" y="4442300"/>
          <a:ext cx="1236124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236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Google Shape;236;p9">
            <a:extLst>
              <a:ext uri="{FF2B5EF4-FFF2-40B4-BE49-F238E27FC236}">
                <a16:creationId xmlns:a16="http://schemas.microsoft.com/office/drawing/2014/main" id="{92BAC216-2141-40D4-8703-2DA077D04DF4}"/>
              </a:ext>
            </a:extLst>
          </p:cNvPr>
          <p:cNvSpPr txBox="1"/>
          <p:nvPr/>
        </p:nvSpPr>
        <p:spPr>
          <a:xfrm>
            <a:off x="2790465" y="4532972"/>
            <a:ext cx="10416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D8D8D8"/>
                </a:solidFill>
              </a:rPr>
              <a:t>Opción</a:t>
            </a:r>
            <a:endParaRPr lang="es-ES"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" name="Google Shape;235;p9">
            <a:extLst>
              <a:ext uri="{FF2B5EF4-FFF2-40B4-BE49-F238E27FC236}">
                <a16:creationId xmlns:a16="http://schemas.microsoft.com/office/drawing/2014/main" id="{A0DC1418-5823-4D66-80E6-A0C0A5FAC4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879650"/>
              </p:ext>
            </p:extLst>
          </p:nvPr>
        </p:nvGraphicFramePr>
        <p:xfrm>
          <a:off x="2682359" y="3032576"/>
          <a:ext cx="1236124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236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Google Shape;236;p9">
            <a:extLst>
              <a:ext uri="{FF2B5EF4-FFF2-40B4-BE49-F238E27FC236}">
                <a16:creationId xmlns:a16="http://schemas.microsoft.com/office/drawing/2014/main" id="{0B79CF2D-E367-411C-A277-0461EFB9CB48}"/>
              </a:ext>
            </a:extLst>
          </p:cNvPr>
          <p:cNvSpPr txBox="1"/>
          <p:nvPr/>
        </p:nvSpPr>
        <p:spPr>
          <a:xfrm>
            <a:off x="2791973" y="3123248"/>
            <a:ext cx="10416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D8D8D8"/>
                </a:solidFill>
              </a:rPr>
              <a:t>Opción</a:t>
            </a:r>
            <a:endParaRPr lang="es-ES"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" name="Google Shape;235;p9">
            <a:extLst>
              <a:ext uri="{FF2B5EF4-FFF2-40B4-BE49-F238E27FC236}">
                <a16:creationId xmlns:a16="http://schemas.microsoft.com/office/drawing/2014/main" id="{D2FA9C1B-A4AD-4CFA-A9A4-FA03AB2A7D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4891762"/>
              </p:ext>
            </p:extLst>
          </p:nvPr>
        </p:nvGraphicFramePr>
        <p:xfrm>
          <a:off x="2682359" y="3505875"/>
          <a:ext cx="1236124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236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Google Shape;236;p9">
            <a:extLst>
              <a:ext uri="{FF2B5EF4-FFF2-40B4-BE49-F238E27FC236}">
                <a16:creationId xmlns:a16="http://schemas.microsoft.com/office/drawing/2014/main" id="{6E6B7AA0-EC05-4C07-93AC-C5B116FD29A3}"/>
              </a:ext>
            </a:extLst>
          </p:cNvPr>
          <p:cNvSpPr txBox="1"/>
          <p:nvPr/>
        </p:nvSpPr>
        <p:spPr>
          <a:xfrm>
            <a:off x="2791973" y="3596547"/>
            <a:ext cx="10416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D8D8D8"/>
                </a:solidFill>
              </a:rPr>
              <a:t>Opción</a:t>
            </a:r>
            <a:endParaRPr lang="es-ES"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" name="Google Shape;235;p9">
            <a:extLst>
              <a:ext uri="{FF2B5EF4-FFF2-40B4-BE49-F238E27FC236}">
                <a16:creationId xmlns:a16="http://schemas.microsoft.com/office/drawing/2014/main" id="{60978FD7-CB60-49AB-9235-4D08BD3C59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8429295"/>
              </p:ext>
            </p:extLst>
          </p:nvPr>
        </p:nvGraphicFramePr>
        <p:xfrm>
          <a:off x="5225519" y="3996151"/>
          <a:ext cx="1236124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236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Google Shape;236;p9">
            <a:extLst>
              <a:ext uri="{FF2B5EF4-FFF2-40B4-BE49-F238E27FC236}">
                <a16:creationId xmlns:a16="http://schemas.microsoft.com/office/drawing/2014/main" id="{EBA311EB-0550-4027-823B-73B3A80A4596}"/>
              </a:ext>
            </a:extLst>
          </p:cNvPr>
          <p:cNvSpPr txBox="1"/>
          <p:nvPr/>
        </p:nvSpPr>
        <p:spPr>
          <a:xfrm>
            <a:off x="5335133" y="4086823"/>
            <a:ext cx="10416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D8D8D8"/>
                </a:solidFill>
              </a:rPr>
              <a:t>actividad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6" name="Google Shape;235;p9">
            <a:extLst>
              <a:ext uri="{FF2B5EF4-FFF2-40B4-BE49-F238E27FC236}">
                <a16:creationId xmlns:a16="http://schemas.microsoft.com/office/drawing/2014/main" id="{4E1BB107-4FF3-41B0-801D-3E20AFABB7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453340"/>
              </p:ext>
            </p:extLst>
          </p:nvPr>
        </p:nvGraphicFramePr>
        <p:xfrm>
          <a:off x="5225519" y="4469450"/>
          <a:ext cx="1236124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236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" name="Google Shape;236;p9">
            <a:extLst>
              <a:ext uri="{FF2B5EF4-FFF2-40B4-BE49-F238E27FC236}">
                <a16:creationId xmlns:a16="http://schemas.microsoft.com/office/drawing/2014/main" id="{1C96DBDD-4413-4F46-9B93-9E5B208B8254}"/>
              </a:ext>
            </a:extLst>
          </p:cNvPr>
          <p:cNvSpPr txBox="1"/>
          <p:nvPr/>
        </p:nvSpPr>
        <p:spPr>
          <a:xfrm>
            <a:off x="5335133" y="4560122"/>
            <a:ext cx="10416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D8D8D8"/>
                </a:solidFill>
              </a:rPr>
              <a:t>actividad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8" name="Google Shape;235;p9">
            <a:extLst>
              <a:ext uri="{FF2B5EF4-FFF2-40B4-BE49-F238E27FC236}">
                <a16:creationId xmlns:a16="http://schemas.microsoft.com/office/drawing/2014/main" id="{2A4D2DBE-7590-4D55-A735-E212E710E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3806400"/>
              </p:ext>
            </p:extLst>
          </p:nvPr>
        </p:nvGraphicFramePr>
        <p:xfrm>
          <a:off x="5227027" y="3059726"/>
          <a:ext cx="1236124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236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Google Shape;236;p9">
            <a:extLst>
              <a:ext uri="{FF2B5EF4-FFF2-40B4-BE49-F238E27FC236}">
                <a16:creationId xmlns:a16="http://schemas.microsoft.com/office/drawing/2014/main" id="{11796B93-30EF-4284-8F03-236D04538751}"/>
              </a:ext>
            </a:extLst>
          </p:cNvPr>
          <p:cNvSpPr txBox="1"/>
          <p:nvPr/>
        </p:nvSpPr>
        <p:spPr>
          <a:xfrm>
            <a:off x="5336641" y="3150398"/>
            <a:ext cx="10416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D8D8D8"/>
                </a:solidFill>
              </a:rPr>
              <a:t>actividad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0" name="Google Shape;235;p9">
            <a:extLst>
              <a:ext uri="{FF2B5EF4-FFF2-40B4-BE49-F238E27FC236}">
                <a16:creationId xmlns:a16="http://schemas.microsoft.com/office/drawing/2014/main" id="{A7AF0065-B68C-45DA-9728-88BA317D12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011939"/>
              </p:ext>
            </p:extLst>
          </p:nvPr>
        </p:nvGraphicFramePr>
        <p:xfrm>
          <a:off x="5227027" y="3533025"/>
          <a:ext cx="1236124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1236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Google Shape;236;p9">
            <a:extLst>
              <a:ext uri="{FF2B5EF4-FFF2-40B4-BE49-F238E27FC236}">
                <a16:creationId xmlns:a16="http://schemas.microsoft.com/office/drawing/2014/main" id="{044E4BB7-4D91-443B-B40B-E4EF59895CFE}"/>
              </a:ext>
            </a:extLst>
          </p:cNvPr>
          <p:cNvSpPr txBox="1"/>
          <p:nvPr/>
        </p:nvSpPr>
        <p:spPr>
          <a:xfrm>
            <a:off x="5336641" y="3623697"/>
            <a:ext cx="10416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rgbClr val="D8D8D8"/>
                </a:solidFill>
              </a:rPr>
              <a:t>actividad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196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73;p11">
            <a:extLst>
              <a:ext uri="{FF2B5EF4-FFF2-40B4-BE49-F238E27FC236}">
                <a16:creationId xmlns:a16="http://schemas.microsoft.com/office/drawing/2014/main" id="{77C99EA4-1824-47B7-9081-42B2E188EA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9857" y="772064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73;p11">
            <a:extLst>
              <a:ext uri="{FF2B5EF4-FFF2-40B4-BE49-F238E27FC236}">
                <a16:creationId xmlns:a16="http://schemas.microsoft.com/office/drawing/2014/main" id="{C1777A62-9646-4A1A-BE51-5C0E8402381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0356" y="2511177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73;p11">
            <a:extLst>
              <a:ext uri="{FF2B5EF4-FFF2-40B4-BE49-F238E27FC236}">
                <a16:creationId xmlns:a16="http://schemas.microsoft.com/office/drawing/2014/main" id="{D6F89822-3B66-4264-809F-7C563048E3D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3345" y="3993793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73;p11">
            <a:extLst>
              <a:ext uri="{FF2B5EF4-FFF2-40B4-BE49-F238E27FC236}">
                <a16:creationId xmlns:a16="http://schemas.microsoft.com/office/drawing/2014/main" id="{4A3AAD99-9D19-419E-9960-7C2FF74D41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9889" y="2571750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73;p11">
            <a:extLst>
              <a:ext uri="{FF2B5EF4-FFF2-40B4-BE49-F238E27FC236}">
                <a16:creationId xmlns:a16="http://schemas.microsoft.com/office/drawing/2014/main" id="{6B693FC3-D12E-41A5-ACE0-F8806614CF4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6666" y="772064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65794" y="1110673"/>
            <a:ext cx="3041315" cy="2907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>
            <a:spLocks noGrp="1"/>
          </p:cNvSpPr>
          <p:nvPr>
            <p:ph type="body" idx="1"/>
          </p:nvPr>
        </p:nvSpPr>
        <p:spPr>
          <a:xfrm>
            <a:off x="3462539" y="2758336"/>
            <a:ext cx="2235750" cy="86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0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Evaluación</a:t>
            </a:r>
            <a:endParaRPr dirty="0"/>
          </a:p>
        </p:txBody>
      </p:sp>
      <p:pic>
        <p:nvPicPr>
          <p:cNvPr id="129" name="Google Shape;12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2001" y="-14905"/>
            <a:ext cx="947066" cy="92717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 txBox="1"/>
          <p:nvPr/>
        </p:nvSpPr>
        <p:spPr>
          <a:xfrm>
            <a:off x="5059067" y="4189884"/>
            <a:ext cx="853681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Motivación y premio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5884679" y="979261"/>
            <a:ext cx="853681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Conoce a tu vendedor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6353274" y="2758336"/>
            <a:ext cx="85368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  <a:b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Plantéale un objetivo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4156209" y="108373"/>
            <a:ext cx="853681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Escoge un vendedor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2480774" y="900949"/>
            <a:ext cx="853681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7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Evaluación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"/>
          <p:cNvSpPr txBox="1"/>
          <p:nvPr/>
        </p:nvSpPr>
        <p:spPr>
          <a:xfrm>
            <a:off x="2000922" y="2649217"/>
            <a:ext cx="853681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6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Seguimiento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73;p11">
            <a:extLst>
              <a:ext uri="{FF2B5EF4-FFF2-40B4-BE49-F238E27FC236}">
                <a16:creationId xmlns:a16="http://schemas.microsoft.com/office/drawing/2014/main" id="{6DA6F910-E394-450B-9845-03D7AEB2798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5794" y="4009319"/>
            <a:ext cx="947066" cy="92717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32;p3">
            <a:extLst>
              <a:ext uri="{FF2B5EF4-FFF2-40B4-BE49-F238E27FC236}">
                <a16:creationId xmlns:a16="http://schemas.microsoft.com/office/drawing/2014/main" id="{DBBFB059-1A89-4696-9CEF-D00B943C2807}"/>
              </a:ext>
            </a:extLst>
          </p:cNvPr>
          <p:cNvSpPr txBox="1"/>
          <p:nvPr/>
        </p:nvSpPr>
        <p:spPr>
          <a:xfrm>
            <a:off x="3112486" y="4211555"/>
            <a:ext cx="853681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Plan de acción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41;p3">
            <a:extLst>
              <a:ext uri="{FF2B5EF4-FFF2-40B4-BE49-F238E27FC236}">
                <a16:creationId xmlns:a16="http://schemas.microsoft.com/office/drawing/2014/main" id="{1439541D-CD70-4D10-A776-14D0EF8FBB63}"/>
              </a:ext>
            </a:extLst>
          </p:cNvPr>
          <p:cNvSpPr txBox="1"/>
          <p:nvPr/>
        </p:nvSpPr>
        <p:spPr>
          <a:xfrm>
            <a:off x="-1" y="57637"/>
            <a:ext cx="2778101" cy="759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000"/>
              <a:buFont typeface="Arial"/>
              <a:buNone/>
            </a:pPr>
            <a:r>
              <a:rPr lang="es-ES" sz="2000" b="0" i="0" u="none" strike="noStrike" cap="none" dirty="0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</a:rPr>
              <a:t>Coaching de ventas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9F7680-E50A-4586-A7AD-E146747B0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980" y="1961303"/>
            <a:ext cx="1428039" cy="103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215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93383" y="-443936"/>
            <a:ext cx="6681576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2500" dirty="0">
                <a:solidFill>
                  <a:srgbClr val="008EDD"/>
                </a:solidFill>
              </a:rPr>
              <a:t>Evaluación – feedback ecológico.</a:t>
            </a:r>
            <a:endParaRPr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6040424-5212-42B7-8BA9-0F2404532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814" y="2062584"/>
            <a:ext cx="4506048" cy="247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5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93383" y="-443936"/>
            <a:ext cx="8023142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1600" dirty="0">
                <a:solidFill>
                  <a:srgbClr val="008EDD"/>
                </a:solidFill>
              </a:rPr>
              <a:t>Haz las observaciones en la evaluación del vendedor utilizando la herramienta feedback ecológico (yo observé – yo haría).</a:t>
            </a:r>
            <a:endParaRPr sz="1600"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graphicFrame>
        <p:nvGraphicFramePr>
          <p:cNvPr id="235" name="Google Shape;235;p9"/>
          <p:cNvGraphicFramePr/>
          <p:nvPr/>
        </p:nvGraphicFramePr>
        <p:xfrm>
          <a:off x="717862" y="2762602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Google Shape;235;p9">
            <a:extLst>
              <a:ext uri="{FF2B5EF4-FFF2-40B4-BE49-F238E27FC236}">
                <a16:creationId xmlns:a16="http://schemas.microsoft.com/office/drawing/2014/main" id="{1E86E180-B767-4A63-A7A7-A5667160FFF9}"/>
              </a:ext>
            </a:extLst>
          </p:cNvPr>
          <p:cNvGraphicFramePr/>
          <p:nvPr/>
        </p:nvGraphicFramePr>
        <p:xfrm>
          <a:off x="717862" y="3206199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Google Shape;235;p9">
            <a:extLst>
              <a:ext uri="{FF2B5EF4-FFF2-40B4-BE49-F238E27FC236}">
                <a16:creationId xmlns:a16="http://schemas.microsoft.com/office/drawing/2014/main" id="{BFBAB4FD-0524-4C3D-A38E-41441535D116}"/>
              </a:ext>
            </a:extLst>
          </p:cNvPr>
          <p:cNvGraphicFramePr/>
          <p:nvPr/>
        </p:nvGraphicFramePr>
        <p:xfrm>
          <a:off x="717862" y="2326095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Google Shape;236;p9">
            <a:extLst>
              <a:ext uri="{FF2B5EF4-FFF2-40B4-BE49-F238E27FC236}">
                <a16:creationId xmlns:a16="http://schemas.microsoft.com/office/drawing/2014/main" id="{DEB77A09-7988-494F-A4B1-8B9FA45C6BBD}"/>
              </a:ext>
            </a:extLst>
          </p:cNvPr>
          <p:cNvSpPr txBox="1"/>
          <p:nvPr/>
        </p:nvSpPr>
        <p:spPr>
          <a:xfrm>
            <a:off x="827475" y="2416767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 yo observé, yo haría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36;p9">
            <a:extLst>
              <a:ext uri="{FF2B5EF4-FFF2-40B4-BE49-F238E27FC236}">
                <a16:creationId xmlns:a16="http://schemas.microsoft.com/office/drawing/2014/main" id="{105F4781-22E4-4E76-8A46-A2B8B1B85628}"/>
              </a:ext>
            </a:extLst>
          </p:cNvPr>
          <p:cNvSpPr txBox="1"/>
          <p:nvPr/>
        </p:nvSpPr>
        <p:spPr>
          <a:xfrm>
            <a:off x="827475" y="2809527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 yo observé, yo haría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36;p9">
            <a:extLst>
              <a:ext uri="{FF2B5EF4-FFF2-40B4-BE49-F238E27FC236}">
                <a16:creationId xmlns:a16="http://schemas.microsoft.com/office/drawing/2014/main" id="{9F6B433F-3684-4DC1-9363-D48D67F59796}"/>
              </a:ext>
            </a:extLst>
          </p:cNvPr>
          <p:cNvSpPr txBox="1"/>
          <p:nvPr/>
        </p:nvSpPr>
        <p:spPr>
          <a:xfrm>
            <a:off x="827474" y="3253124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 yo observé, yo haría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855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93383" y="-443936"/>
            <a:ext cx="6681576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2500" dirty="0">
                <a:solidFill>
                  <a:srgbClr val="008EDD"/>
                </a:solidFill>
              </a:rPr>
              <a:t>Evaluación – Lo bueno y lo nuevo.</a:t>
            </a:r>
            <a:endParaRPr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pic>
        <p:nvPicPr>
          <p:cNvPr id="3" name="Imagen 2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E7B7E31E-591F-4277-8C3D-C267558AE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558" y="2201801"/>
            <a:ext cx="3853401" cy="218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6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93383" y="-443936"/>
            <a:ext cx="8023142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1600" dirty="0">
                <a:solidFill>
                  <a:srgbClr val="008EDD"/>
                </a:solidFill>
              </a:rPr>
              <a:t>Pide a tu vendedor que te diga lo bueno y lo nuevo en el logro del objetivo.</a:t>
            </a:r>
            <a:endParaRPr sz="1600"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graphicFrame>
        <p:nvGraphicFramePr>
          <p:cNvPr id="235" name="Google Shape;235;p9"/>
          <p:cNvGraphicFramePr/>
          <p:nvPr/>
        </p:nvGraphicFramePr>
        <p:xfrm>
          <a:off x="717862" y="2762602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6" name="Google Shape;236;p9"/>
          <p:cNvSpPr txBox="1"/>
          <p:nvPr/>
        </p:nvSpPr>
        <p:spPr>
          <a:xfrm>
            <a:off x="827475" y="2853274"/>
            <a:ext cx="537090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 importante qué ha hecho para tener los resultados que tiene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Google Shape;235;p9">
            <a:extLst>
              <a:ext uri="{FF2B5EF4-FFF2-40B4-BE49-F238E27FC236}">
                <a16:creationId xmlns:a16="http://schemas.microsoft.com/office/drawing/2014/main" id="{1E86E180-B767-4A63-A7A7-A5667160FFF9}"/>
              </a:ext>
            </a:extLst>
          </p:cNvPr>
          <p:cNvGraphicFramePr/>
          <p:nvPr/>
        </p:nvGraphicFramePr>
        <p:xfrm>
          <a:off x="717862" y="3206199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Google Shape;236;p9">
            <a:extLst>
              <a:ext uri="{FF2B5EF4-FFF2-40B4-BE49-F238E27FC236}">
                <a16:creationId xmlns:a16="http://schemas.microsoft.com/office/drawing/2014/main" id="{049FD382-6524-4EE3-AE57-8C0DA711DCA7}"/>
              </a:ext>
            </a:extLst>
          </p:cNvPr>
          <p:cNvSpPr txBox="1"/>
          <p:nvPr/>
        </p:nvSpPr>
        <p:spPr>
          <a:xfrm>
            <a:off x="827475" y="3296871"/>
            <a:ext cx="517521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 qué opciones tiene para lograr el objetivo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Google Shape;235;p9">
            <a:extLst>
              <a:ext uri="{FF2B5EF4-FFF2-40B4-BE49-F238E27FC236}">
                <a16:creationId xmlns:a16="http://schemas.microsoft.com/office/drawing/2014/main" id="{BFBAB4FD-0524-4C3D-A38E-41441535D116}"/>
              </a:ext>
            </a:extLst>
          </p:cNvPr>
          <p:cNvGraphicFramePr/>
          <p:nvPr/>
        </p:nvGraphicFramePr>
        <p:xfrm>
          <a:off x="717862" y="2326095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Google Shape;236;p9">
            <a:extLst>
              <a:ext uri="{FF2B5EF4-FFF2-40B4-BE49-F238E27FC236}">
                <a16:creationId xmlns:a16="http://schemas.microsoft.com/office/drawing/2014/main" id="{DEB77A09-7988-494F-A4B1-8B9FA45C6BBD}"/>
              </a:ext>
            </a:extLst>
          </p:cNvPr>
          <p:cNvSpPr txBox="1"/>
          <p:nvPr/>
        </p:nvSpPr>
        <p:spPr>
          <a:xfrm>
            <a:off x="827475" y="2416767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 objetivo del vendedor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" name="Google Shape;235;p9">
            <a:extLst>
              <a:ext uri="{FF2B5EF4-FFF2-40B4-BE49-F238E27FC236}">
                <a16:creationId xmlns:a16="http://schemas.microsoft.com/office/drawing/2014/main" id="{6E91CEF7-BC46-468E-81AC-A4A5E8168F0D}"/>
              </a:ext>
            </a:extLst>
          </p:cNvPr>
          <p:cNvGraphicFramePr/>
          <p:nvPr/>
        </p:nvGraphicFramePr>
        <p:xfrm>
          <a:off x="717862" y="3649796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Google Shape;236;p9">
            <a:extLst>
              <a:ext uri="{FF2B5EF4-FFF2-40B4-BE49-F238E27FC236}">
                <a16:creationId xmlns:a16="http://schemas.microsoft.com/office/drawing/2014/main" id="{983A49D9-C1A1-45AD-92F7-93B436849C8B}"/>
              </a:ext>
            </a:extLst>
          </p:cNvPr>
          <p:cNvSpPr txBox="1"/>
          <p:nvPr/>
        </p:nvSpPr>
        <p:spPr>
          <a:xfrm>
            <a:off x="827475" y="3740468"/>
            <a:ext cx="480821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 importante y urgente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" name="Google Shape;235;p9">
            <a:extLst>
              <a:ext uri="{FF2B5EF4-FFF2-40B4-BE49-F238E27FC236}">
                <a16:creationId xmlns:a16="http://schemas.microsoft.com/office/drawing/2014/main" id="{78AB64B5-56EA-444D-932B-3D859454455F}"/>
              </a:ext>
            </a:extLst>
          </p:cNvPr>
          <p:cNvGraphicFramePr/>
          <p:nvPr/>
        </p:nvGraphicFramePr>
        <p:xfrm>
          <a:off x="717862" y="4085910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Google Shape;236;p9">
            <a:extLst>
              <a:ext uri="{FF2B5EF4-FFF2-40B4-BE49-F238E27FC236}">
                <a16:creationId xmlns:a16="http://schemas.microsoft.com/office/drawing/2014/main" id="{BC353D10-F673-4C2B-87EA-459BBB32FAAB}"/>
              </a:ext>
            </a:extLst>
          </p:cNvPr>
          <p:cNvSpPr txBox="1"/>
          <p:nvPr/>
        </p:nvSpPr>
        <p:spPr>
          <a:xfrm>
            <a:off x="870262" y="4124342"/>
            <a:ext cx="449795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 ¿Cuándo y cómo va a lograr el objetivo?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837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125;p3">
            <a:extLst>
              <a:ext uri="{FF2B5EF4-FFF2-40B4-BE49-F238E27FC236}">
                <a16:creationId xmlns:a16="http://schemas.microsoft.com/office/drawing/2014/main" id="{2D6102E3-83A9-4A9A-9BDD-BDEACCEB4BD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1607" y="2649217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73;p11">
            <a:extLst>
              <a:ext uri="{FF2B5EF4-FFF2-40B4-BE49-F238E27FC236}">
                <a16:creationId xmlns:a16="http://schemas.microsoft.com/office/drawing/2014/main" id="{6B693FC3-D12E-41A5-ACE0-F8806614CF4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20496" y="900949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65794" y="1110673"/>
            <a:ext cx="3041315" cy="2907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>
            <a:spLocks noGrp="1"/>
          </p:cNvSpPr>
          <p:nvPr>
            <p:ph type="body" idx="1"/>
          </p:nvPr>
        </p:nvSpPr>
        <p:spPr>
          <a:xfrm>
            <a:off x="3462539" y="2649217"/>
            <a:ext cx="2235750" cy="97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0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Conoce a tu vendedor</a:t>
            </a:r>
            <a:endParaRPr dirty="0"/>
          </a:p>
        </p:txBody>
      </p:sp>
      <p:pic>
        <p:nvPicPr>
          <p:cNvPr id="125" name="Google Shape;12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623" y="3968703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9890" y="4072548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2001" y="-14905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3791" y="746369"/>
            <a:ext cx="947066" cy="9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4230" y="2470326"/>
            <a:ext cx="947066" cy="92717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/>
          <p:nvPr/>
        </p:nvSpPr>
        <p:spPr>
          <a:xfrm>
            <a:off x="-1" y="57637"/>
            <a:ext cx="2778101" cy="759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000"/>
              <a:buFont typeface="Arial"/>
              <a:buNone/>
            </a:pPr>
            <a:r>
              <a:rPr lang="es-ES" sz="2000" b="0" i="0" u="none" strike="noStrike" cap="none" dirty="0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</a:rPr>
              <a:t>Coaching de ventas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32;p3">
            <a:extLst>
              <a:ext uri="{FF2B5EF4-FFF2-40B4-BE49-F238E27FC236}">
                <a16:creationId xmlns:a16="http://schemas.microsoft.com/office/drawing/2014/main" id="{A680AA77-9FB1-4BF1-B7CB-47B1F00F96AC}"/>
              </a:ext>
            </a:extLst>
          </p:cNvPr>
          <p:cNvSpPr txBox="1"/>
          <p:nvPr/>
        </p:nvSpPr>
        <p:spPr>
          <a:xfrm>
            <a:off x="5059067" y="4189884"/>
            <a:ext cx="853681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Motivación y premio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34;p3">
            <a:extLst>
              <a:ext uri="{FF2B5EF4-FFF2-40B4-BE49-F238E27FC236}">
                <a16:creationId xmlns:a16="http://schemas.microsoft.com/office/drawing/2014/main" id="{DA919B32-5F6A-42EF-86A8-F3456FB3440D}"/>
              </a:ext>
            </a:extLst>
          </p:cNvPr>
          <p:cNvSpPr txBox="1"/>
          <p:nvPr/>
        </p:nvSpPr>
        <p:spPr>
          <a:xfrm>
            <a:off x="5956956" y="1055862"/>
            <a:ext cx="853681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Conoce a tu vendedor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35;p3">
            <a:extLst>
              <a:ext uri="{FF2B5EF4-FFF2-40B4-BE49-F238E27FC236}">
                <a16:creationId xmlns:a16="http://schemas.microsoft.com/office/drawing/2014/main" id="{A9C9F552-C695-4B76-9266-D20D2CB7FA2A}"/>
              </a:ext>
            </a:extLst>
          </p:cNvPr>
          <p:cNvSpPr txBox="1"/>
          <p:nvPr/>
        </p:nvSpPr>
        <p:spPr>
          <a:xfrm>
            <a:off x="6353274" y="2758336"/>
            <a:ext cx="85368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  <a:b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Plantéale un objetivo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36;p3">
            <a:extLst>
              <a:ext uri="{FF2B5EF4-FFF2-40B4-BE49-F238E27FC236}">
                <a16:creationId xmlns:a16="http://schemas.microsoft.com/office/drawing/2014/main" id="{A79A826A-EB2E-4F4B-B23C-DA99F930AE63}"/>
              </a:ext>
            </a:extLst>
          </p:cNvPr>
          <p:cNvSpPr txBox="1"/>
          <p:nvPr/>
        </p:nvSpPr>
        <p:spPr>
          <a:xfrm>
            <a:off x="4156209" y="108373"/>
            <a:ext cx="853681" cy="56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Escoge un vendedor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37;p3">
            <a:extLst>
              <a:ext uri="{FF2B5EF4-FFF2-40B4-BE49-F238E27FC236}">
                <a16:creationId xmlns:a16="http://schemas.microsoft.com/office/drawing/2014/main" id="{2815E6B3-694E-4210-9C6D-5EFF1DA7C4F4}"/>
              </a:ext>
            </a:extLst>
          </p:cNvPr>
          <p:cNvSpPr txBox="1"/>
          <p:nvPr/>
        </p:nvSpPr>
        <p:spPr>
          <a:xfrm>
            <a:off x="2480774" y="900949"/>
            <a:ext cx="853681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7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Evaluación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38;p3">
            <a:extLst>
              <a:ext uri="{FF2B5EF4-FFF2-40B4-BE49-F238E27FC236}">
                <a16:creationId xmlns:a16="http://schemas.microsoft.com/office/drawing/2014/main" id="{E70C775D-9B2C-4851-8262-29C2C9068962}"/>
              </a:ext>
            </a:extLst>
          </p:cNvPr>
          <p:cNvSpPr txBox="1"/>
          <p:nvPr/>
        </p:nvSpPr>
        <p:spPr>
          <a:xfrm>
            <a:off x="2000922" y="2649217"/>
            <a:ext cx="853681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6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Seguimiento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132;p3">
            <a:extLst>
              <a:ext uri="{FF2B5EF4-FFF2-40B4-BE49-F238E27FC236}">
                <a16:creationId xmlns:a16="http://schemas.microsoft.com/office/drawing/2014/main" id="{7D76EA7B-E7D9-49A1-B93B-E5A5463ADD86}"/>
              </a:ext>
            </a:extLst>
          </p:cNvPr>
          <p:cNvSpPr txBox="1"/>
          <p:nvPr/>
        </p:nvSpPr>
        <p:spPr>
          <a:xfrm>
            <a:off x="3112486" y="4211555"/>
            <a:ext cx="853681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es-ES" sz="9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-ES" sz="800" b="0" i="0" u="none" strike="noStrike" cap="none" dirty="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Plan de acción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n 4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8A48D0D-DE49-4D3B-BF0D-4A66E0A470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8360" y="1899240"/>
            <a:ext cx="1047279" cy="85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61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90D258D-1F91-4FD0-A133-9BA415334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52" y="933221"/>
            <a:ext cx="7849695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0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93383" y="-443936"/>
            <a:ext cx="6681576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2500" dirty="0">
                <a:solidFill>
                  <a:srgbClr val="008EDD"/>
                </a:solidFill>
              </a:rPr>
              <a:t>Ventana de Johari.</a:t>
            </a:r>
            <a:endParaRPr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76219CE-4E59-4ED1-B269-36B8644BF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718" y="1316809"/>
            <a:ext cx="4843899" cy="341922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4D83C3B-209C-46B4-980E-1277AB879FE0}"/>
              </a:ext>
            </a:extLst>
          </p:cNvPr>
          <p:cNvSpPr txBox="1"/>
          <p:nvPr/>
        </p:nvSpPr>
        <p:spPr>
          <a:xfrm rot="16200000">
            <a:off x="4316055" y="2540270"/>
            <a:ext cx="12517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200" b="0" i="0" u="none" strike="noStrike" dirty="0">
                <a:solidFill>
                  <a:srgbClr val="000000"/>
                </a:solidFill>
                <a:effectLst/>
                <a:latin typeface="Open light"/>
              </a:rPr>
              <a:t>Conocido por mí</a:t>
            </a:r>
            <a:endParaRPr lang="es-ES_tradnl" sz="1200" dirty="0">
              <a:latin typeface="Open ligh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35657CE-2D43-4FA8-8F85-5E4C27B46762}"/>
              </a:ext>
            </a:extLst>
          </p:cNvPr>
          <p:cNvSpPr txBox="1"/>
          <p:nvPr/>
        </p:nvSpPr>
        <p:spPr>
          <a:xfrm rot="16200000">
            <a:off x="7602544" y="2540269"/>
            <a:ext cx="12517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200" b="0" i="0" u="none" strike="noStrike" dirty="0">
                <a:solidFill>
                  <a:srgbClr val="000000"/>
                </a:solidFill>
                <a:effectLst/>
                <a:latin typeface="Open light"/>
              </a:rPr>
              <a:t>Conocido por mí</a:t>
            </a:r>
            <a:endParaRPr lang="es-ES_tradnl" sz="1200" dirty="0">
              <a:latin typeface="Open light"/>
            </a:endParaRPr>
          </a:p>
        </p:txBody>
      </p:sp>
    </p:spTree>
    <p:extLst>
      <p:ext uri="{BB962C8B-B14F-4D97-AF65-F5344CB8AC3E}">
        <p14:creationId xmlns:p14="http://schemas.microsoft.com/office/powerpoint/2010/main" val="242995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593171" y="261605"/>
            <a:ext cx="6220691" cy="54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dirty="0"/>
              <a:t>Metodología coaching de ventas</a:t>
            </a:r>
            <a:endParaRPr dirty="0"/>
          </a:p>
        </p:txBody>
      </p:sp>
      <p:sp>
        <p:nvSpPr>
          <p:cNvPr id="230" name="Google Shape;230;p9"/>
          <p:cNvSpPr txBox="1">
            <a:spLocks noGrp="1"/>
          </p:cNvSpPr>
          <p:nvPr>
            <p:ph type="body" idx="1"/>
          </p:nvPr>
        </p:nvSpPr>
        <p:spPr>
          <a:xfrm>
            <a:off x="293383" y="-443936"/>
            <a:ext cx="6681576" cy="447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57200" algn="l" rtl="0">
              <a:lnSpc>
                <a:spcPct val="169599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✔"/>
            </a:pPr>
            <a:r>
              <a:rPr lang="es-VE" sz="2500" dirty="0">
                <a:solidFill>
                  <a:srgbClr val="008EDD"/>
                </a:solidFill>
              </a:rPr>
              <a:t>Aplica la Ventana de Johari</a:t>
            </a:r>
            <a:endParaRPr dirty="0"/>
          </a:p>
          <a:p>
            <a:pPr marL="0" lvl="0" indent="0" algn="l" rtl="0">
              <a:lnSpc>
                <a:spcPct val="169599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</a:pPr>
            <a:endParaRPr sz="2500" dirty="0">
              <a:solidFill>
                <a:srgbClr val="18B208"/>
              </a:solidFill>
            </a:endParaRPr>
          </a:p>
        </p:txBody>
      </p:sp>
      <p:graphicFrame>
        <p:nvGraphicFramePr>
          <p:cNvPr id="235" name="Google Shape;235;p9"/>
          <p:cNvGraphicFramePr/>
          <p:nvPr/>
        </p:nvGraphicFramePr>
        <p:xfrm>
          <a:off x="717862" y="2762602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6" name="Google Shape;236;p9"/>
          <p:cNvSpPr txBox="1"/>
          <p:nvPr/>
        </p:nvSpPr>
        <p:spPr>
          <a:xfrm>
            <a:off x="827475" y="2853274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 características área oculta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Google Shape;235;p9">
            <a:extLst>
              <a:ext uri="{FF2B5EF4-FFF2-40B4-BE49-F238E27FC236}">
                <a16:creationId xmlns:a16="http://schemas.microsoft.com/office/drawing/2014/main" id="{1E86E180-B767-4A63-A7A7-A5667160FFF9}"/>
              </a:ext>
            </a:extLst>
          </p:cNvPr>
          <p:cNvGraphicFramePr/>
          <p:nvPr/>
        </p:nvGraphicFramePr>
        <p:xfrm>
          <a:off x="717862" y="3206199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Google Shape;236;p9">
            <a:extLst>
              <a:ext uri="{FF2B5EF4-FFF2-40B4-BE49-F238E27FC236}">
                <a16:creationId xmlns:a16="http://schemas.microsoft.com/office/drawing/2014/main" id="{049FD382-6524-4EE3-AE57-8C0DA711DCA7}"/>
              </a:ext>
            </a:extLst>
          </p:cNvPr>
          <p:cNvSpPr txBox="1"/>
          <p:nvPr/>
        </p:nvSpPr>
        <p:spPr>
          <a:xfrm>
            <a:off x="827475" y="3296871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 características área ciega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Google Shape;235;p9">
            <a:extLst>
              <a:ext uri="{FF2B5EF4-FFF2-40B4-BE49-F238E27FC236}">
                <a16:creationId xmlns:a16="http://schemas.microsoft.com/office/drawing/2014/main" id="{BFBAB4FD-0524-4C3D-A38E-41441535D116}"/>
              </a:ext>
            </a:extLst>
          </p:cNvPr>
          <p:cNvGraphicFramePr/>
          <p:nvPr/>
        </p:nvGraphicFramePr>
        <p:xfrm>
          <a:off x="717862" y="2326095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Google Shape;236;p9">
            <a:extLst>
              <a:ext uri="{FF2B5EF4-FFF2-40B4-BE49-F238E27FC236}">
                <a16:creationId xmlns:a16="http://schemas.microsoft.com/office/drawing/2014/main" id="{DEB77A09-7988-494F-A4B1-8B9FA45C6BBD}"/>
              </a:ext>
            </a:extLst>
          </p:cNvPr>
          <p:cNvSpPr txBox="1"/>
          <p:nvPr/>
        </p:nvSpPr>
        <p:spPr>
          <a:xfrm>
            <a:off x="827475" y="2416767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 características área pública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" name="Google Shape;235;p9">
            <a:extLst>
              <a:ext uri="{FF2B5EF4-FFF2-40B4-BE49-F238E27FC236}">
                <a16:creationId xmlns:a16="http://schemas.microsoft.com/office/drawing/2014/main" id="{6E91CEF7-BC46-468E-81AC-A4A5E8168F0D}"/>
              </a:ext>
            </a:extLst>
          </p:cNvPr>
          <p:cNvGraphicFramePr/>
          <p:nvPr/>
        </p:nvGraphicFramePr>
        <p:xfrm>
          <a:off x="717862" y="3649796"/>
          <a:ext cx="6096000" cy="370850"/>
        </p:xfrm>
        <a:graphic>
          <a:graphicData uri="http://schemas.openxmlformats.org/drawingml/2006/table">
            <a:tbl>
              <a:tblPr firstRow="1" bandRow="1">
                <a:noFill/>
                <a:tableStyleId>{4FC69CD2-AED0-4060-AC74-EF0BF0D426A1}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Google Shape;236;p9">
            <a:extLst>
              <a:ext uri="{FF2B5EF4-FFF2-40B4-BE49-F238E27FC236}">
                <a16:creationId xmlns:a16="http://schemas.microsoft.com/office/drawing/2014/main" id="{983A49D9-C1A1-45AD-92F7-93B436849C8B}"/>
              </a:ext>
            </a:extLst>
          </p:cNvPr>
          <p:cNvSpPr txBox="1"/>
          <p:nvPr/>
        </p:nvSpPr>
        <p:spPr>
          <a:xfrm>
            <a:off x="827475" y="3740468"/>
            <a:ext cx="413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Escribe aquí características área desconocida</a:t>
            </a:r>
            <a:endParaRPr sz="1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366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ntilla  MDF - OKI DOKI SIN LOG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1373</Words>
  <Application>Microsoft Office PowerPoint</Application>
  <PresentationFormat>Presentación en pantalla (16:9)</PresentationFormat>
  <Paragraphs>293</Paragraphs>
  <Slides>56</Slides>
  <Notes>56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56</vt:i4>
      </vt:variant>
    </vt:vector>
  </HeadingPairs>
  <TitlesOfParts>
    <vt:vector size="65" baseType="lpstr">
      <vt:lpstr>Arial</vt:lpstr>
      <vt:lpstr>Raleway</vt:lpstr>
      <vt:lpstr>Noto Sans Symbols</vt:lpstr>
      <vt:lpstr>Calibri</vt:lpstr>
      <vt:lpstr>Helvetica Neue Light</vt:lpstr>
      <vt:lpstr>Calibri Light</vt:lpstr>
      <vt:lpstr>Open light</vt:lpstr>
      <vt:lpstr>Plantilla  MDF - OKI DOKI SIN LOGO</vt:lpstr>
      <vt:lpstr>Diseño personalizado</vt:lpstr>
      <vt:lpstr>Presentación de PowerPoint</vt:lpstr>
      <vt:lpstr>Metodología coaching de ventas</vt:lpstr>
      <vt:lpstr>Presentación de PowerPoint</vt:lpstr>
      <vt:lpstr>Presentación de PowerPoint</vt:lpstr>
      <vt:lpstr>Metodología coaching de ventas</vt:lpstr>
      <vt:lpstr>Presentación de PowerPoint</vt:lpstr>
      <vt:lpstr>Metodología coaching de ventas</vt:lpstr>
      <vt:lpstr>Metodología coaching de ventas</vt:lpstr>
      <vt:lpstr>Metodología coaching de ventas</vt:lpstr>
      <vt:lpstr>Presentación de PowerPoint</vt:lpstr>
      <vt:lpstr>Metodología coaching de ventas</vt:lpstr>
      <vt:lpstr>Metodología coaching de ventas</vt:lpstr>
      <vt:lpstr>Metodología coaching de ventas</vt:lpstr>
      <vt:lpstr>Metodología coaching de ventas</vt:lpstr>
      <vt:lpstr>Metodología coaching de ventas</vt:lpstr>
      <vt:lpstr>Metodología coaching de ventas</vt:lpstr>
      <vt:lpstr>Metodología coaching de ventas</vt:lpstr>
      <vt:lpstr>Metodología coaching de ventas</vt:lpstr>
      <vt:lpstr>Metodología coaching de ventas</vt:lpstr>
      <vt:lpstr>Metodología coaching de ventas</vt:lpstr>
      <vt:lpstr>Metodología coaching de ventas</vt:lpstr>
      <vt:lpstr>Metodología coaching de ventas</vt:lpstr>
      <vt:lpstr>Metodología coaching de ventas</vt:lpstr>
      <vt:lpstr>Metodología coaching de ventas</vt:lpstr>
      <vt:lpstr>Presentación de PowerPoint</vt:lpstr>
      <vt:lpstr>Metodología coaching de ventas</vt:lpstr>
      <vt:lpstr>Metodología coaching de ventas</vt:lpstr>
      <vt:lpstr>Metodología coaching de ventas</vt:lpstr>
      <vt:lpstr>Metodología coaching de ventas</vt:lpstr>
      <vt:lpstr>Metodología coaching de ventas</vt:lpstr>
      <vt:lpstr>Presentación de PowerPoint</vt:lpstr>
      <vt:lpstr>Metodología coaching de ventas</vt:lpstr>
      <vt:lpstr>Metodología coaching de ventas</vt:lpstr>
      <vt:lpstr>Metodología coaching de ventas</vt:lpstr>
      <vt:lpstr>Metodología coaching de ventas</vt:lpstr>
      <vt:lpstr>Presentación de PowerPoint</vt:lpstr>
      <vt:lpstr>Metodología coaching de ventas</vt:lpstr>
      <vt:lpstr>Metodología coaching de ventas</vt:lpstr>
      <vt:lpstr>Metodología coaching de ventas</vt:lpstr>
      <vt:lpstr>Metodología coaching de ventas</vt:lpstr>
      <vt:lpstr>Metodología coaching de ventas</vt:lpstr>
      <vt:lpstr>Metodología coaching de ventas</vt:lpstr>
      <vt:lpstr>Metodología coaching de ventas</vt:lpstr>
      <vt:lpstr>Metodología coaching de ventas</vt:lpstr>
      <vt:lpstr>Presentación de PowerPoint</vt:lpstr>
      <vt:lpstr>Metodología coaching de ventas</vt:lpstr>
      <vt:lpstr>Metodología coaching de ventas</vt:lpstr>
      <vt:lpstr>Presentación de PowerPoint</vt:lpstr>
      <vt:lpstr>Metodología coaching de ventas</vt:lpstr>
      <vt:lpstr>Metodología coaching de ventas</vt:lpstr>
      <vt:lpstr>Presentación de PowerPoint</vt:lpstr>
      <vt:lpstr>Presentación de PowerPoint</vt:lpstr>
      <vt:lpstr>Metodología coaching de ventas</vt:lpstr>
      <vt:lpstr>Metodología coaching de ventas</vt:lpstr>
      <vt:lpstr>Metodología coaching de ventas</vt:lpstr>
      <vt:lpstr>Metodología coaching de ventas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 práctica para cochear paso a paso</dc:title>
  <dc:creator>.</dc:creator>
  <cp:lastModifiedBy>tatiana saldivia</cp:lastModifiedBy>
  <cp:revision>37</cp:revision>
  <dcterms:created xsi:type="dcterms:W3CDTF">2015-02-27T07:22:36Z</dcterms:created>
  <dcterms:modified xsi:type="dcterms:W3CDTF">2021-03-16T17:20:14Z</dcterms:modified>
</cp:coreProperties>
</file>